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8" r:id="rId12"/>
    <p:sldId id="270" r:id="rId13"/>
    <p:sldId id="266" r:id="rId14"/>
    <p:sldId id="267" r:id="rId15"/>
    <p:sldId id="269" r:id="rId16"/>
    <p:sldId id="271" r:id="rId17"/>
    <p:sldId id="289" r:id="rId18"/>
    <p:sldId id="290" r:id="rId19"/>
    <p:sldId id="300" r:id="rId20"/>
    <p:sldId id="272" r:id="rId21"/>
    <p:sldId id="273" r:id="rId22"/>
    <p:sldId id="274" r:id="rId23"/>
    <p:sldId id="275" r:id="rId24"/>
    <p:sldId id="276" r:id="rId25"/>
    <p:sldId id="277" r:id="rId26"/>
    <p:sldId id="278" r:id="rId27"/>
    <p:sldId id="288" r:id="rId28"/>
    <p:sldId id="301" r:id="rId29"/>
    <p:sldId id="279" r:id="rId30"/>
    <p:sldId id="280" r:id="rId31"/>
    <p:sldId id="281" r:id="rId32"/>
    <p:sldId id="282" r:id="rId33"/>
    <p:sldId id="283" r:id="rId34"/>
    <p:sldId id="284" r:id="rId35"/>
    <p:sldId id="285" r:id="rId36"/>
    <p:sldId id="286" r:id="rId37"/>
    <p:sldId id="287" r:id="rId38"/>
    <p:sldId id="292" r:id="rId39"/>
    <p:sldId id="293" r:id="rId40"/>
    <p:sldId id="291" r:id="rId41"/>
    <p:sldId id="294" r:id="rId42"/>
    <p:sldId id="299" r:id="rId43"/>
    <p:sldId id="295" r:id="rId44"/>
    <p:sldId id="296" r:id="rId45"/>
    <p:sldId id="297" r:id="rId46"/>
    <p:sldId id="298"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9" autoAdjust="0"/>
  </p:normalViewPr>
  <p:slideViewPr>
    <p:cSldViewPr>
      <p:cViewPr varScale="1">
        <p:scale>
          <a:sx n="97" d="100"/>
          <a:sy n="97" d="100"/>
        </p:scale>
        <p:origin x="-294" y="-90"/>
      </p:cViewPr>
      <p:guideLst>
        <p:guide orient="horz" pos="2160"/>
        <p:guide pos="2880"/>
      </p:guideLst>
    </p:cSldViewPr>
  </p:slideViewPr>
  <p:outlineViewPr>
    <p:cViewPr>
      <p:scale>
        <a:sx n="33" d="100"/>
        <a:sy n="33" d="100"/>
      </p:scale>
      <p:origin x="0" y="46229"/>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E8A3790-76C0-4572-9147-B3A03ABA1FCA}" type="datetimeFigureOut">
              <a:rPr lang="en-US"/>
              <a:pPr>
                <a:defRPr/>
              </a:pPr>
              <a:t>12/12/2013</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F2EB33E-ED59-4215-A178-C2309F82EEA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6180C23-72C3-4534-9A93-D60B91962350}" type="datetimeFigureOut">
              <a:rPr lang="en-US"/>
              <a:pPr>
                <a:defRPr/>
              </a:pPr>
              <a:t>12/12/2013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B700CEC-29C7-4345-92F8-7FC698ECE9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48D68CB-EC6E-4714-89E9-A82944A776F7}" type="datetimeFigureOut">
              <a:rPr lang="en-US"/>
              <a:pPr>
                <a:defRPr/>
              </a:pPr>
              <a:t>12/12/2013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82B582E-1ED8-4CDC-BADA-9C771F5102F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4D6FE6C-9ED6-4AD0-8773-5C7AAEFE68DB}" type="datetimeFigureOut">
              <a:rPr lang="en-US"/>
              <a:pPr>
                <a:defRPr/>
              </a:pPr>
              <a:t>12/12/2013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DD50A6D-FF0D-43FE-B3B1-980CCD628B2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B7E548C-DA8B-447F-8703-95683EAEDC5D}" type="datetimeFigureOut">
              <a:rPr lang="en-US"/>
              <a:pPr>
                <a:defRPr/>
              </a:pPr>
              <a:t>12/12/2013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11ED3D-DB22-4D1A-805F-23FA7A365FE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DD9A427-D7F2-4BAF-B0BC-184777214464}" type="datetimeFigureOut">
              <a:rPr lang="en-US"/>
              <a:pPr>
                <a:defRPr/>
              </a:pPr>
              <a:t>12/12/2013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6F29026-5649-434F-AC2C-04F7AF5CC03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4E5AF119-4B39-4B23-B2F2-A9F33D7744FE}" type="datetimeFigureOut">
              <a:rPr lang="en-US"/>
              <a:pPr>
                <a:defRPr/>
              </a:pPr>
              <a:t>12/12/2013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359C474-1626-4C0E-909C-48CE16F4300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4578277C-341A-4A08-94F8-E78310995D14}" type="datetimeFigureOut">
              <a:rPr lang="en-US"/>
              <a:pPr>
                <a:defRPr/>
              </a:pPr>
              <a:t>12/12/2013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0160DFC3-9720-46AD-BA1A-61246025BDB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22B919C-21F4-41C6-A022-05B7DE306FB9}" type="datetimeFigureOut">
              <a:rPr lang="en-US"/>
              <a:pPr>
                <a:defRPr/>
              </a:pPr>
              <a:t>12/12/2013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57C19B8-C2B4-4C36-9441-83C97CD90E6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132E565-7B51-4640-BE93-A47C49A49188}" type="datetimeFigureOut">
              <a:rPr lang="en-US"/>
              <a:pPr>
                <a:defRPr/>
              </a:pPr>
              <a:t>12/12/2013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1303E0C-C5B9-475C-8718-002DEF402A2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C57F1FA3-5B35-4BAA-9E5C-9A3D59DD6D58}" type="datetimeFigureOut">
              <a:rPr lang="en-US"/>
              <a:pPr>
                <a:defRPr/>
              </a:pPr>
              <a:t>12/12/2013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EB80810-78A3-446C-A472-54DADCFE00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B97F0236-6732-46A5-B760-34EE88CD7D61}" type="datetimeFigureOut">
              <a:rPr lang="en-US"/>
              <a:pPr>
                <a:defRPr/>
              </a:pPr>
              <a:t>12/12/2013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461CA5AB-6F86-42A3-9B40-65331D44504B}"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err.gov.uk/files/file53236.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1"/>
          </a:lnRef>
          <a:fillRef idx="3">
            <a:schemeClr val="accent1"/>
          </a:fillRef>
          <a:effectRef idx="2">
            <a:schemeClr val="accent1"/>
          </a:effectRef>
          <a:fontRef idx="minor">
            <a:schemeClr val="lt1"/>
          </a:fontRef>
        </p:style>
        <p:txBody>
          <a:bodyPr/>
          <a:lstStyle/>
          <a:p>
            <a:pPr fontAlgn="auto">
              <a:spcAft>
                <a:spcPts val="0"/>
              </a:spcAft>
              <a:defRPr/>
            </a:pPr>
            <a:r>
              <a:rPr lang="en-US" dirty="0" smtClean="0"/>
              <a:t>Testing Field Parameters</a:t>
            </a:r>
            <a:endParaRPr lang="en-US" dirty="0"/>
          </a:p>
        </p:txBody>
      </p:sp>
      <p:sp>
        <p:nvSpPr>
          <p:cNvPr id="3" name="Subtitle 2"/>
          <p:cNvSpPr>
            <a:spLocks noGrp="1"/>
          </p:cNvSpPr>
          <p:nvPr>
            <p:ph type="subTitle" idx="1"/>
          </p:nvPr>
        </p:nvSpPr>
        <p:spPr>
          <a:xfrm>
            <a:off x="533400" y="3228975"/>
            <a:ext cx="7854950" cy="3095625"/>
          </a:xfrm>
        </p:spPr>
        <p:txBody>
          <a:bodyPr>
            <a:normAutofit/>
          </a:bodyPr>
          <a:lstStyle/>
          <a:p>
            <a:pPr marR="0">
              <a:lnSpc>
                <a:spcPct val="80000"/>
              </a:lnSpc>
            </a:pPr>
            <a:r>
              <a:rPr lang="en-US" sz="2400" smtClean="0"/>
              <a:t>William G. Maddox</a:t>
            </a:r>
          </a:p>
          <a:p>
            <a:pPr marR="0">
              <a:lnSpc>
                <a:spcPct val="80000"/>
              </a:lnSpc>
            </a:pPr>
            <a:r>
              <a:rPr lang="en-US" sz="2400" smtClean="0"/>
              <a:t>Environmental Specialist II, Valley Regional Office</a:t>
            </a:r>
          </a:p>
          <a:p>
            <a:pPr marR="0">
              <a:lnSpc>
                <a:spcPct val="80000"/>
              </a:lnSpc>
            </a:pPr>
            <a:r>
              <a:rPr lang="en-US" sz="2400" smtClean="0"/>
              <a:t>Department of Environmental Quality</a:t>
            </a:r>
          </a:p>
          <a:p>
            <a:pPr marR="0">
              <a:lnSpc>
                <a:spcPct val="80000"/>
              </a:lnSpc>
            </a:pPr>
            <a:r>
              <a:rPr lang="en-US" sz="2400" smtClean="0"/>
              <a:t>4411 Early Road, Harrisonburg, Virginia</a:t>
            </a:r>
          </a:p>
          <a:p>
            <a:pPr marR="0">
              <a:lnSpc>
                <a:spcPct val="80000"/>
              </a:lnSpc>
            </a:pPr>
            <a:r>
              <a:rPr lang="en-US" sz="2400" smtClean="0"/>
              <a:t>Office: 540-574-7831, FAX: 540-574-7878</a:t>
            </a:r>
          </a:p>
          <a:p>
            <a:pPr marR="0">
              <a:lnSpc>
                <a:spcPct val="80000"/>
              </a:lnSpc>
            </a:pPr>
            <a:r>
              <a:rPr lang="en-US" sz="2400" smtClean="0"/>
              <a:t>William.Maddox@deq.virginia.gov</a:t>
            </a:r>
          </a:p>
          <a:p>
            <a:pPr marR="0">
              <a:lnSpc>
                <a:spcPct val="80000"/>
              </a:lnSpc>
            </a:pPr>
            <a:r>
              <a:rPr lang="en-US" sz="2400" smtClean="0"/>
              <a:t>Web: www.deq.virginia.gov</a:t>
            </a:r>
          </a:p>
          <a:p>
            <a:pPr marR="0">
              <a:lnSpc>
                <a:spcPct val="80000"/>
              </a:lnSpc>
            </a:pPr>
            <a:r>
              <a:rPr lang="en-US" sz="2400" smtClean="0"/>
              <a:t>Mail: P.O. Box 3000, Harrisonburg, Virginia 22801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z="4000" smtClean="0"/>
              <a:t>Field Testing – Four Basics</a:t>
            </a:r>
          </a:p>
        </p:txBody>
      </p:sp>
      <p:sp>
        <p:nvSpPr>
          <p:cNvPr id="22530" name="Content Placeholder 2"/>
          <p:cNvSpPr>
            <a:spLocks noGrp="1"/>
          </p:cNvSpPr>
          <p:nvPr>
            <p:ph idx="1"/>
          </p:nvPr>
        </p:nvSpPr>
        <p:spPr/>
        <p:txBody>
          <a:bodyPr/>
          <a:lstStyle/>
          <a:p>
            <a:endParaRPr lang="en-US" smtClean="0"/>
          </a:p>
          <a:p>
            <a:r>
              <a:rPr lang="en-US" smtClean="0"/>
              <a:t>Measure or sample for a representative result of the discharge characteristics</a:t>
            </a:r>
          </a:p>
          <a:p>
            <a:r>
              <a:rPr lang="en-US" smtClean="0"/>
              <a:t>Follow approved method</a:t>
            </a:r>
          </a:p>
          <a:p>
            <a:r>
              <a:rPr lang="en-US" smtClean="0"/>
              <a:t>Follow instrument manufacturer’s recommendations</a:t>
            </a:r>
          </a:p>
          <a:p>
            <a:r>
              <a:rPr lang="en-US" smtClean="0"/>
              <a:t>Keep good records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Field Testing – You Know….</a:t>
            </a:r>
          </a:p>
        </p:txBody>
      </p:sp>
      <p:sp>
        <p:nvSpPr>
          <p:cNvPr id="3" name="Content Placeholder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en-US" dirty="0" smtClean="0"/>
              <a:t>VPDES Permit Part II A 2:</a:t>
            </a:r>
          </a:p>
          <a:p>
            <a:pPr marL="274320" indent="-274320" fontAlgn="auto">
              <a:spcAft>
                <a:spcPts val="0"/>
              </a:spcAft>
              <a:buClr>
                <a:schemeClr val="accent3"/>
              </a:buClr>
              <a:buFont typeface="Wingdings 2"/>
              <a:buChar char=""/>
              <a:defRPr/>
            </a:pPr>
            <a:r>
              <a:rPr lang="en-US" dirty="0" smtClean="0"/>
              <a:t>Monitoring shall be conducted according to procedures approved under Title 40 Code of Federal Regulations Part 136 or alternative methods approved by the U.S. Environmental Protection Agency, unless other procedures have been specified in this permit.</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40 CFR Part 136…</a:t>
            </a:r>
          </a:p>
          <a:p>
            <a:pPr marL="274320" indent="-274320" fontAlgn="auto">
              <a:spcAft>
                <a:spcPts val="0"/>
              </a:spcAft>
              <a:buClr>
                <a:schemeClr val="accent3"/>
              </a:buClr>
              <a:buFont typeface="Wingdings 2"/>
              <a:buChar char=""/>
              <a:defRPr/>
            </a:pPr>
            <a:r>
              <a:rPr lang="en-US" dirty="0" smtClean="0"/>
              <a:t>EPA Federal Register - Guidelines Establishing Test Procedures for the Analysis of Pollutants Under the Clean Water Act; Analysis and Sampling Procedures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Field Testing</a:t>
            </a:r>
          </a:p>
        </p:txBody>
      </p:sp>
      <p:sp>
        <p:nvSpPr>
          <p:cNvPr id="24578" name="Content Placeholder 2"/>
          <p:cNvSpPr>
            <a:spLocks noGrp="1"/>
          </p:cNvSpPr>
          <p:nvPr>
            <p:ph idx="1"/>
          </p:nvPr>
        </p:nvSpPr>
        <p:spPr/>
        <p:txBody>
          <a:bodyPr/>
          <a:lstStyle/>
          <a:p>
            <a:endParaRPr lang="en-US" smtClean="0"/>
          </a:p>
          <a:p>
            <a:r>
              <a:rPr lang="en-US" smtClean="0"/>
              <a:t>Need initial demonstration of capability (IDC) available for </a:t>
            </a:r>
            <a:r>
              <a:rPr lang="en-US" u="sng" smtClean="0"/>
              <a:t>each analyst/operator</a:t>
            </a:r>
            <a:r>
              <a:rPr lang="en-US" smtClean="0"/>
              <a:t> performing analysis. SM 1020 B.1</a:t>
            </a:r>
          </a:p>
          <a:p>
            <a:r>
              <a:rPr lang="en-US" smtClean="0"/>
              <a:t>For once per month analysis frequency or less, establish a set time each monitoring period for sampling and analysis. If that will not provide a sample representative of the monitoring period, collect more samples/perform more analyses.</a:t>
            </a:r>
          </a:p>
          <a:p>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Dissolved Oxygen</a:t>
            </a:r>
          </a:p>
        </p:txBody>
      </p:sp>
      <p:sp>
        <p:nvSpPr>
          <p:cNvPr id="3" name="Content Placeholder 2"/>
          <p:cNvSpPr>
            <a:spLocks noGrp="1"/>
          </p:cNvSpPr>
          <p:nvPr>
            <p:ph idx="1"/>
          </p:nvPr>
        </p:nvSpPr>
        <p:spPr/>
        <p:txBody>
          <a:bodyPr>
            <a:normAutofit fontScale="62500" lnSpcReduction="20000"/>
          </a:bodyPr>
          <a:lstStyle/>
          <a:p>
            <a:pPr marL="274320" indent="-274320" fontAlgn="auto">
              <a:spcAft>
                <a:spcPts val="0"/>
              </a:spcAft>
              <a:buClr>
                <a:schemeClr val="accent3"/>
              </a:buClr>
              <a:buFont typeface="Wingdings 2"/>
              <a:buChar char=""/>
              <a:defRPr/>
            </a:pPr>
            <a:r>
              <a:rPr lang="en-US" b="1" dirty="0" smtClean="0"/>
              <a:t>Winkler (</a:t>
            </a:r>
            <a:r>
              <a:rPr lang="en-US" b="1" dirty="0" err="1" smtClean="0"/>
              <a:t>Azide</a:t>
            </a:r>
            <a:r>
              <a:rPr lang="en-US" b="1" dirty="0" smtClean="0"/>
              <a:t> modification)</a:t>
            </a:r>
          </a:p>
          <a:p>
            <a:pPr marL="274320" indent="-274320" fontAlgn="auto">
              <a:spcAft>
                <a:spcPts val="0"/>
              </a:spcAft>
              <a:buClr>
                <a:schemeClr val="accent3"/>
              </a:buClr>
              <a:buFont typeface="Wingdings 2"/>
              <a:buChar char=""/>
              <a:defRPr/>
            </a:pPr>
            <a:r>
              <a:rPr lang="en-US" dirty="0" smtClean="0"/>
              <a:t>SM 4500–O B–2001, C–2001, D–2001, E–2001, F–2001.</a:t>
            </a:r>
          </a:p>
          <a:p>
            <a:pPr marL="274320" indent="-274320" fontAlgn="auto">
              <a:spcAft>
                <a:spcPts val="0"/>
              </a:spcAft>
              <a:buClr>
                <a:schemeClr val="accent3"/>
              </a:buClr>
              <a:buFont typeface="Wingdings 2"/>
              <a:buChar char=""/>
              <a:defRPr/>
            </a:pPr>
            <a:r>
              <a:rPr lang="en-US" dirty="0" smtClean="0"/>
              <a:t>ASTM D888–09 (A) </a:t>
            </a:r>
          </a:p>
          <a:p>
            <a:pPr marL="274320" indent="-274320" fontAlgn="auto">
              <a:spcAft>
                <a:spcPts val="0"/>
              </a:spcAft>
              <a:buClr>
                <a:schemeClr val="accent3"/>
              </a:buClr>
              <a:buFont typeface="Wingdings 2"/>
              <a:buChar char=""/>
              <a:defRPr/>
            </a:pPr>
            <a:r>
              <a:rPr lang="en-US" dirty="0" smtClean="0"/>
              <a:t>USGS/AOAC/Other  973.45B3, I–1575–78.8</a:t>
            </a:r>
          </a:p>
          <a:p>
            <a:pPr marL="274320" indent="-274320" fontAlgn="auto">
              <a:spcAft>
                <a:spcPts val="0"/>
              </a:spcAft>
              <a:buClr>
                <a:schemeClr val="accent3"/>
              </a:buClr>
              <a:buFont typeface="Wingdings 2"/>
              <a:buChar char=""/>
              <a:defRPr/>
            </a:pPr>
            <a:r>
              <a:rPr lang="pt-BR" b="1" dirty="0" smtClean="0"/>
              <a:t>Electrode </a:t>
            </a:r>
          </a:p>
          <a:p>
            <a:pPr marL="274320" indent="-274320" fontAlgn="auto">
              <a:spcAft>
                <a:spcPts val="0"/>
              </a:spcAft>
              <a:buClr>
                <a:schemeClr val="accent3"/>
              </a:buClr>
              <a:buFont typeface="Wingdings 2"/>
              <a:buChar char=""/>
              <a:defRPr/>
            </a:pPr>
            <a:r>
              <a:rPr lang="pt-BR" dirty="0" smtClean="0"/>
              <a:t>SM 4500–O G–2001 </a:t>
            </a:r>
          </a:p>
          <a:p>
            <a:pPr marL="274320" indent="-274320" fontAlgn="auto">
              <a:spcAft>
                <a:spcPts val="0"/>
              </a:spcAft>
              <a:buClr>
                <a:schemeClr val="accent3"/>
              </a:buClr>
              <a:buFont typeface="Wingdings 2"/>
              <a:buChar char=""/>
              <a:defRPr/>
            </a:pPr>
            <a:r>
              <a:rPr lang="pt-BR" dirty="0" smtClean="0"/>
              <a:t>ASTM D888–09 (B) </a:t>
            </a:r>
          </a:p>
          <a:p>
            <a:pPr marL="274320" indent="-274320" fontAlgn="auto">
              <a:spcAft>
                <a:spcPts val="0"/>
              </a:spcAft>
              <a:buClr>
                <a:schemeClr val="accent3"/>
              </a:buClr>
              <a:buFont typeface="Wingdings 2"/>
              <a:buChar char=""/>
              <a:defRPr/>
            </a:pPr>
            <a:r>
              <a:rPr lang="en-US" dirty="0" smtClean="0"/>
              <a:t>USGS/AOAC/Other </a:t>
            </a:r>
            <a:r>
              <a:rPr lang="pt-BR" dirty="0" smtClean="0"/>
              <a:t> I–1576–78.8</a:t>
            </a:r>
          </a:p>
          <a:p>
            <a:pPr marL="274320" indent="-274320" fontAlgn="auto">
              <a:spcAft>
                <a:spcPts val="0"/>
              </a:spcAft>
              <a:buClr>
                <a:schemeClr val="accent3"/>
              </a:buClr>
              <a:buFont typeface="Wingdings 2"/>
              <a:buChar char=""/>
              <a:defRPr/>
            </a:pPr>
            <a:r>
              <a:rPr lang="en-US" b="1" dirty="0" smtClean="0"/>
              <a:t>Luminescence Based Sensor</a:t>
            </a:r>
          </a:p>
          <a:p>
            <a:pPr marL="274320" indent="-274320" fontAlgn="auto">
              <a:spcAft>
                <a:spcPts val="0"/>
              </a:spcAft>
              <a:buClr>
                <a:schemeClr val="accent3"/>
              </a:buClr>
              <a:buFont typeface="Wingdings 2"/>
              <a:buChar char=""/>
              <a:defRPr/>
            </a:pPr>
            <a:r>
              <a:rPr lang="en-US" dirty="0" smtClean="0"/>
              <a:t>ASTM D888–09 (C) </a:t>
            </a:r>
          </a:p>
          <a:p>
            <a:pPr marL="274320" indent="-274320" fontAlgn="auto">
              <a:spcAft>
                <a:spcPts val="0"/>
              </a:spcAft>
              <a:buClr>
                <a:schemeClr val="accent3"/>
              </a:buClr>
              <a:buFont typeface="Wingdings 2"/>
              <a:buChar char=""/>
              <a:defRPr/>
            </a:pPr>
            <a:r>
              <a:rPr lang="en-US" dirty="0" smtClean="0"/>
              <a:t>USGS/AOAC/Other    Footnote 63 </a:t>
            </a:r>
            <a:r>
              <a:rPr lang="en-US" dirty="0" err="1" smtClean="0"/>
              <a:t>Hach</a:t>
            </a:r>
            <a:r>
              <a:rPr lang="en-US" dirty="0" smtClean="0"/>
              <a:t> Method 10360, Luminescence Measurement of Dissolved Oxygen in Water and Wastewater and for Use in the Determination of BOD5 and cBOD5. Revision 1.2, October 2011. </a:t>
            </a:r>
            <a:r>
              <a:rPr lang="en-US" dirty="0" err="1" smtClean="0"/>
              <a:t>Hach</a:t>
            </a:r>
            <a:r>
              <a:rPr lang="en-US" dirty="0" smtClean="0"/>
              <a:t> Company. This method may be used to measure dissolved oxygen when performing the methods approved in Table IB for measurement of biochemical oxygen demand (BOD) and carbonaceous biochemical oxygen demand (CBOD). Footnote 64 In-Situ Method 1002–8–2009, Dissolved Oxygen (DO) Measurement by Optical Probe. 2009. In-Situ Incorporated.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Dissolved Oxygen</a:t>
            </a:r>
          </a:p>
        </p:txBody>
      </p:sp>
      <p:sp>
        <p:nvSpPr>
          <p:cNvPr id="3" name="Content Placeholder 2"/>
          <p:cNvSpPr>
            <a:spLocks noGrp="1"/>
          </p:cNvSpPr>
          <p:nvPr>
            <p:ph idx="1"/>
          </p:nvPr>
        </p:nvSpPr>
        <p:spPr/>
        <p:txBody>
          <a:bodyPr>
            <a:normAutofit fontScale="85000" lnSpcReduction="10000"/>
          </a:bodyPr>
          <a:lstStyle/>
          <a:p>
            <a:pPr marL="274320" indent="-274320" fontAlgn="auto">
              <a:spcAft>
                <a:spcPts val="0"/>
              </a:spcAft>
              <a:buClr>
                <a:schemeClr val="accent3"/>
              </a:buClr>
              <a:buFont typeface="Wingdings 2"/>
              <a:buChar char=""/>
              <a:defRPr/>
            </a:pPr>
            <a:r>
              <a:rPr lang="en-US" b="1" dirty="0" smtClean="0"/>
              <a:t>Oxygen, Dissolved Probe</a:t>
            </a:r>
          </a:p>
          <a:p>
            <a:pPr marL="274320" indent="-274320" fontAlgn="auto">
              <a:spcAft>
                <a:spcPts val="0"/>
              </a:spcAft>
              <a:buClr>
                <a:schemeClr val="accent3"/>
              </a:buClr>
              <a:buFont typeface="Wingdings 2"/>
              <a:buChar char=""/>
              <a:defRPr/>
            </a:pPr>
            <a:r>
              <a:rPr lang="en-US" dirty="0" smtClean="0"/>
              <a:t>Container - G, Bottle and top </a:t>
            </a:r>
          </a:p>
          <a:p>
            <a:pPr marL="274320" indent="-274320" fontAlgn="auto">
              <a:spcAft>
                <a:spcPts val="0"/>
              </a:spcAft>
              <a:buClr>
                <a:schemeClr val="accent3"/>
              </a:buClr>
              <a:buFont typeface="Wingdings 2"/>
              <a:buChar char=""/>
              <a:defRPr/>
            </a:pPr>
            <a:r>
              <a:rPr lang="en-US" dirty="0" smtClean="0"/>
              <a:t>Preservation -  None required</a:t>
            </a:r>
          </a:p>
          <a:p>
            <a:pPr marL="274320" indent="-274320" fontAlgn="auto">
              <a:spcAft>
                <a:spcPts val="0"/>
              </a:spcAft>
              <a:buClr>
                <a:schemeClr val="accent3"/>
              </a:buClr>
              <a:buFont typeface="Wingdings 2"/>
              <a:buChar char=""/>
              <a:defRPr/>
            </a:pPr>
            <a:r>
              <a:rPr lang="en-US" dirty="0" smtClean="0"/>
              <a:t>Maximum holding time - Analyze within 15 minutes.</a:t>
            </a:r>
          </a:p>
          <a:p>
            <a:pPr marL="274320" indent="-274320" fontAlgn="auto">
              <a:spcAft>
                <a:spcPts val="0"/>
              </a:spcAft>
              <a:buClr>
                <a:schemeClr val="accent3"/>
              </a:buClr>
              <a:buFont typeface="Wingdings 2"/>
              <a:buChar char=""/>
              <a:defRPr/>
            </a:pPr>
            <a:r>
              <a:rPr lang="en-US" b="1" dirty="0" smtClean="0"/>
              <a:t>Winkler </a:t>
            </a:r>
          </a:p>
          <a:p>
            <a:pPr marL="274320" indent="-274320" fontAlgn="auto">
              <a:spcAft>
                <a:spcPts val="0"/>
              </a:spcAft>
              <a:buClr>
                <a:schemeClr val="accent3"/>
              </a:buClr>
              <a:buFont typeface="Wingdings 2"/>
              <a:buChar char=""/>
              <a:defRPr/>
            </a:pPr>
            <a:r>
              <a:rPr lang="en-US" dirty="0" smtClean="0"/>
              <a:t>Container - G, Bottle and top </a:t>
            </a:r>
          </a:p>
          <a:p>
            <a:pPr marL="274320" indent="-274320" fontAlgn="auto">
              <a:spcAft>
                <a:spcPts val="0"/>
              </a:spcAft>
              <a:buClr>
                <a:schemeClr val="accent3"/>
              </a:buClr>
              <a:buFont typeface="Wingdings 2"/>
              <a:buChar char=""/>
              <a:defRPr/>
            </a:pPr>
            <a:r>
              <a:rPr lang="en-US" dirty="0" smtClean="0"/>
              <a:t>Preservation - Fix on site and store in dark.</a:t>
            </a:r>
          </a:p>
          <a:p>
            <a:pPr marL="274320" indent="-274320" fontAlgn="auto">
              <a:spcAft>
                <a:spcPts val="0"/>
              </a:spcAft>
              <a:buClr>
                <a:schemeClr val="accent3"/>
              </a:buClr>
              <a:buFont typeface="Wingdings 2"/>
              <a:buChar char=""/>
              <a:defRPr/>
            </a:pPr>
            <a:r>
              <a:rPr lang="en-US" dirty="0" smtClean="0"/>
              <a:t>Maximum holding time - 8 hours.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sz="2300" dirty="0" smtClean="0"/>
              <a:t>Use APHA-type sampler (American Public Health Association specifications - Displaces three times bottle volume without aeration)</a:t>
            </a:r>
          </a:p>
          <a:p>
            <a:pPr marL="274320" indent="-274320" fontAlgn="auto">
              <a:spcAft>
                <a:spcPts val="0"/>
              </a:spcAft>
              <a:buClr>
                <a:schemeClr val="accent3"/>
              </a:buClr>
              <a:buFont typeface="Wingdings 2"/>
              <a:buChar char=""/>
              <a:defRPr/>
            </a:pPr>
            <a:r>
              <a:rPr lang="en-US" dirty="0" smtClean="0"/>
              <a:t>…or analyze in-situ (Latin – literally “in place”)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Dissolved Oxygen</a:t>
            </a:r>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Guides: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Verify the accuracy of the temperature monitoring device on the meter at least annually over the operating range of the meter.</a:t>
            </a:r>
          </a:p>
          <a:p>
            <a:pPr marL="274320" indent="-274320" fontAlgn="auto">
              <a:spcAft>
                <a:spcPts val="0"/>
              </a:spcAft>
              <a:buClr>
                <a:schemeClr val="accent3"/>
              </a:buClr>
              <a:buFont typeface="Wingdings 2"/>
              <a:buChar char=""/>
              <a:defRPr/>
            </a:pPr>
            <a:r>
              <a:rPr lang="en-US" dirty="0" smtClean="0"/>
              <a:t>Show calculations of correction factors applied for each recorded temperature measurement.</a:t>
            </a:r>
          </a:p>
          <a:p>
            <a:pPr marL="274320" indent="-274320" fontAlgn="auto">
              <a:spcAft>
                <a:spcPts val="0"/>
              </a:spcAft>
              <a:buClr>
                <a:schemeClr val="accent3"/>
              </a:buClr>
              <a:buFont typeface="Wingdings 2"/>
              <a:buChar char=""/>
              <a:defRPr/>
            </a:pPr>
            <a:r>
              <a:rPr lang="en-US" dirty="0" smtClean="0"/>
              <a:t>Be careful not to represent the temperature recorded as effluent temperature if the sample was not collected in accordance with effluent temperature monitoring procedures. </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Dissolved Oxygen</a:t>
            </a:r>
          </a:p>
        </p:txBody>
      </p:sp>
      <p:sp>
        <p:nvSpPr>
          <p:cNvPr id="3" name="Content Placeholder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en-US" dirty="0" smtClean="0"/>
              <a:t>Guides: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Reactive compounds and gases (like hydrogen sulfide and other sulfur compounds) can interfere with the reading by reducing probe sensitivity for membrane probes (optical probes not affected by gases like hydrogen sulfide).  </a:t>
            </a:r>
          </a:p>
          <a:p>
            <a:pPr marL="274320" indent="-274320" fontAlgn="auto">
              <a:spcAft>
                <a:spcPts val="0"/>
              </a:spcAft>
              <a:buClr>
                <a:schemeClr val="accent3"/>
              </a:buClr>
              <a:buFont typeface="Wingdings 2"/>
              <a:buChar char=""/>
              <a:defRPr/>
            </a:pPr>
            <a:r>
              <a:rPr lang="en-US" dirty="0" smtClean="0"/>
              <a:t>Measure D.O. after all treatment, including post aeration.</a:t>
            </a:r>
          </a:p>
          <a:p>
            <a:pPr marL="274320" indent="-274320" fontAlgn="auto">
              <a:spcAft>
                <a:spcPts val="0"/>
              </a:spcAft>
              <a:buClr>
                <a:schemeClr val="accent3"/>
              </a:buClr>
              <a:buFont typeface="Wingdings 2"/>
              <a:buChar char=""/>
              <a:defRPr/>
            </a:pPr>
            <a:r>
              <a:rPr lang="en-US" dirty="0" smtClean="0"/>
              <a:t>Keep sensor in moist environment.</a:t>
            </a:r>
          </a:p>
          <a:p>
            <a:pPr marL="274320" indent="-274320" fontAlgn="auto">
              <a:spcAft>
                <a:spcPts val="0"/>
              </a:spcAft>
              <a:buClr>
                <a:schemeClr val="accent3"/>
              </a:buClr>
              <a:buFont typeface="Wingdings 2"/>
              <a:buChar char=""/>
              <a:defRPr/>
            </a:pPr>
            <a:r>
              <a:rPr lang="en-US" dirty="0" smtClean="0"/>
              <a:t>For the optical D.O. method, do not use organic solvents to clean the sensor but just wipe off any fouling gently with lens cleaning tissue.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Dissolved Oxygen</a:t>
            </a:r>
          </a:p>
        </p:txBody>
      </p:sp>
      <p:sp>
        <p:nvSpPr>
          <p:cNvPr id="3" name="Content Placeholder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en-US" dirty="0" smtClean="0"/>
              <a:t>Guides: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The instrument, both electrochemical and optical, senses the partial pressure of oxygen at the surface of the membrane, rather than the actual concentration of oxygen (weight/volume). The relationship between partial pressure and concentration is dependent upon atmospheric pressure and temperature when a reading is made in the air (i.e., during the air calibration procedure), whereas, the equilibrium solubility of oxygen in water is influenced by temperature, salinity, and pressure (of the gaseous phase).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Dissolved oxygen</a:t>
            </a:r>
          </a:p>
        </p:txBody>
      </p:sp>
      <p:sp>
        <p:nvSpPr>
          <p:cNvPr id="30722" name="Content Placeholder 2"/>
          <p:cNvSpPr>
            <a:spLocks noGrp="1"/>
          </p:cNvSpPr>
          <p:nvPr>
            <p:ph idx="1"/>
          </p:nvPr>
        </p:nvSpPr>
        <p:spPr/>
        <p:txBody>
          <a:bodyPr/>
          <a:lstStyle/>
          <a:p>
            <a:r>
              <a:rPr lang="en-US" smtClean="0"/>
              <a:t>Guides:</a:t>
            </a:r>
          </a:p>
          <a:p>
            <a:endParaRPr lang="en-US" smtClean="0"/>
          </a:p>
          <a:p>
            <a:r>
              <a:rPr lang="en-US" smtClean="0"/>
              <a:t>For digital instruments (YSI), the software compensates for the temperature-related factors after instrument calibration and during readings (temperature measured by a thermistor).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Importance of D.O.</a:t>
            </a:r>
          </a:p>
        </p:txBody>
      </p:sp>
      <p:sp>
        <p:nvSpPr>
          <p:cNvPr id="3" name="Content Placeholder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en-US" dirty="0" smtClean="0"/>
              <a:t>Low dissolved oxygen can impact a stream or lake from microscopic consumption of organics in wastewater treatment plant discharges by </a:t>
            </a:r>
            <a:r>
              <a:rPr lang="en-US" b="1" dirty="0" smtClean="0"/>
              <a:t>reducing oxygen sensitive animal populations.</a:t>
            </a:r>
          </a:p>
          <a:p>
            <a:pPr marL="274320" indent="-274320" fontAlgn="auto">
              <a:spcAft>
                <a:spcPts val="0"/>
              </a:spcAft>
              <a:buClr>
                <a:schemeClr val="accent3"/>
              </a:buClr>
              <a:buFont typeface="Wingdings 2"/>
              <a:buChar char=""/>
              <a:defRPr/>
            </a:pPr>
            <a:r>
              <a:rPr lang="en-US" dirty="0" smtClean="0"/>
              <a:t>Warm water discharges can lower the oxygen content in streams and lakes as well because </a:t>
            </a:r>
            <a:r>
              <a:rPr lang="en-US" b="1" dirty="0" smtClean="0"/>
              <a:t>warm water holds less dissolved oxygen than can cooler waters</a:t>
            </a:r>
            <a:r>
              <a:rPr lang="en-US" dirty="0" smtClean="0"/>
              <a:t>.</a:t>
            </a:r>
          </a:p>
          <a:p>
            <a:pPr marL="274320" indent="-274320" fontAlgn="auto">
              <a:spcAft>
                <a:spcPts val="0"/>
              </a:spcAft>
              <a:buClr>
                <a:schemeClr val="accent3"/>
              </a:buClr>
              <a:buFont typeface="Wingdings 2"/>
              <a:buChar char=""/>
              <a:defRPr/>
            </a:pPr>
            <a:r>
              <a:rPr lang="en-US" dirty="0" smtClean="0"/>
              <a:t>Low dissolved oxygen in streams and lakes can result in anaerobic activity </a:t>
            </a:r>
            <a:r>
              <a:rPr lang="en-US" b="1" dirty="0" smtClean="0"/>
              <a:t>byproducts that are objectionable, odorous. </a:t>
            </a:r>
          </a:p>
          <a:p>
            <a:pPr marL="274320" indent="-274320" fontAlgn="auto">
              <a:spcAft>
                <a:spcPts val="0"/>
              </a:spcAft>
              <a:buClr>
                <a:schemeClr val="accent3"/>
              </a:buClr>
              <a:buFont typeface="Wingdings 2"/>
              <a:buChar char=""/>
              <a:defRPr/>
            </a:pPr>
            <a:r>
              <a:rPr lang="en-US" dirty="0" smtClean="0"/>
              <a:t>Oxygen levels high and low are </a:t>
            </a:r>
            <a:r>
              <a:rPr lang="en-US" b="1" dirty="0" smtClean="0"/>
              <a:t>important for treatment processes.</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smtClean="0"/>
              <a:t>List of Field Parameters</a:t>
            </a:r>
          </a:p>
        </p:txBody>
      </p:sp>
      <p:sp>
        <p:nvSpPr>
          <p:cNvPr id="14338" name="Content Placeholder 2"/>
          <p:cNvSpPr>
            <a:spLocks noGrp="1"/>
          </p:cNvSpPr>
          <p:nvPr>
            <p:ph idx="1"/>
          </p:nvPr>
        </p:nvSpPr>
        <p:spPr/>
        <p:txBody>
          <a:bodyPr/>
          <a:lstStyle/>
          <a:p>
            <a:r>
              <a:rPr lang="en-US" smtClean="0"/>
              <a:t>Dissolved Oxygen</a:t>
            </a:r>
          </a:p>
          <a:p>
            <a:r>
              <a:rPr lang="en-US" smtClean="0"/>
              <a:t>pH</a:t>
            </a:r>
          </a:p>
          <a:p>
            <a:r>
              <a:rPr lang="en-US" smtClean="0"/>
              <a:t>Total and Free Residual Chlorine</a:t>
            </a:r>
          </a:p>
          <a:p>
            <a:r>
              <a:rPr lang="en-US" smtClean="0"/>
              <a:t>Temperature</a:t>
            </a:r>
          </a:p>
          <a:p>
            <a:r>
              <a:rPr lang="en-US" smtClean="0"/>
              <a:t>(Turbidity – not a common effluent limitation.)</a:t>
            </a:r>
          </a:p>
          <a:p>
            <a:r>
              <a:rPr lang="en-US" smtClean="0"/>
              <a:t>Note: Flow rate is a measurement, though not obtained using a water sample analysis. It is an effluent discharge characteristic or parameter.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pH</a:t>
            </a:r>
          </a:p>
        </p:txBody>
      </p:sp>
      <p:sp>
        <p:nvSpPr>
          <p:cNvPr id="32770" name="Content Placeholder 2"/>
          <p:cNvSpPr>
            <a:spLocks noGrp="1"/>
          </p:cNvSpPr>
          <p:nvPr>
            <p:ph idx="1"/>
          </p:nvPr>
        </p:nvSpPr>
        <p:spPr/>
        <p:txBody>
          <a:bodyPr/>
          <a:lstStyle/>
          <a:p>
            <a:r>
              <a:rPr lang="en-US" b="1" smtClean="0"/>
              <a:t>Electrometric measurement</a:t>
            </a:r>
            <a:r>
              <a:rPr lang="en-US" smtClean="0"/>
              <a:t>.</a:t>
            </a:r>
          </a:p>
          <a:p>
            <a:r>
              <a:rPr lang="en-US" smtClean="0"/>
              <a:t>SM 4500–H+ B–2000 </a:t>
            </a:r>
          </a:p>
          <a:p>
            <a:r>
              <a:rPr lang="en-US" smtClean="0"/>
              <a:t>ASTM D1293–99 (A or B) </a:t>
            </a:r>
          </a:p>
          <a:p>
            <a:r>
              <a:rPr lang="en-US" smtClean="0"/>
              <a:t>USGS/AOAC/Other 973.41,3 I–1586–85.2</a:t>
            </a:r>
          </a:p>
          <a:p>
            <a:r>
              <a:rPr lang="en-US" b="1" smtClean="0"/>
              <a:t>Automated electrode </a:t>
            </a:r>
          </a:p>
          <a:p>
            <a:r>
              <a:rPr lang="en-US" smtClean="0"/>
              <a:t>EPA 150.2 (Dec. 1982)1 </a:t>
            </a:r>
          </a:p>
          <a:p>
            <a:r>
              <a:rPr lang="en-US" smtClean="0"/>
              <a:t>USGS/AOAC/Other - See footnote,21 I–2587–85.2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pH</a:t>
            </a:r>
          </a:p>
        </p:txBody>
      </p:sp>
      <p:sp>
        <p:nvSpPr>
          <p:cNvPr id="33794" name="Content Placeholder 2"/>
          <p:cNvSpPr>
            <a:spLocks noGrp="1"/>
          </p:cNvSpPr>
          <p:nvPr>
            <p:ph idx="1"/>
          </p:nvPr>
        </p:nvSpPr>
        <p:spPr/>
        <p:txBody>
          <a:bodyPr/>
          <a:lstStyle/>
          <a:p>
            <a:endParaRPr lang="en-US" smtClean="0"/>
          </a:p>
          <a:p>
            <a:endParaRPr lang="en-US" smtClean="0"/>
          </a:p>
          <a:p>
            <a:r>
              <a:rPr lang="en-US" smtClean="0"/>
              <a:t>Container – P (polyethylene), FP (fluoropolymer – PTFE, Teflon), G </a:t>
            </a:r>
          </a:p>
          <a:p>
            <a:r>
              <a:rPr lang="en-US" smtClean="0"/>
              <a:t>Preservation - None required </a:t>
            </a:r>
          </a:p>
          <a:p>
            <a:r>
              <a:rPr lang="en-US" smtClean="0"/>
              <a:t>Maximum holding time - Analyze within 15 minutes.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pH</a:t>
            </a:r>
          </a:p>
        </p:txBody>
      </p:sp>
      <p:sp>
        <p:nvSpPr>
          <p:cNvPr id="3"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US" dirty="0" smtClean="0"/>
              <a:t>Guides: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Verify the accuracy of the temperature monitoring device on the meter at least annually over the operating range of the meter.</a:t>
            </a:r>
          </a:p>
          <a:p>
            <a:pPr marL="274320" indent="-274320" fontAlgn="auto">
              <a:spcAft>
                <a:spcPts val="0"/>
              </a:spcAft>
              <a:buClr>
                <a:schemeClr val="accent3"/>
              </a:buClr>
              <a:buFont typeface="Wingdings 2"/>
              <a:buChar char=""/>
              <a:defRPr/>
            </a:pPr>
            <a:r>
              <a:rPr lang="en-US" dirty="0" smtClean="0"/>
              <a:t>Show calculations of correction factors applied for each recorded temperature measurement.</a:t>
            </a:r>
          </a:p>
          <a:p>
            <a:pPr marL="274320" indent="-274320" fontAlgn="auto">
              <a:spcAft>
                <a:spcPts val="0"/>
              </a:spcAft>
              <a:buClr>
                <a:schemeClr val="accent3"/>
              </a:buClr>
              <a:buFont typeface="Wingdings 2"/>
              <a:buChar char=""/>
              <a:defRPr/>
            </a:pPr>
            <a:r>
              <a:rPr lang="en-US" dirty="0" smtClean="0"/>
              <a:t>Be careful not to represent the temperature recorded as effluent temperature if the sample was not collected in accordance with effluent temperature monitoring procedures. </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pH</a:t>
            </a:r>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Char char=""/>
              <a:defRPr/>
            </a:pPr>
            <a:r>
              <a:rPr lang="en-US" dirty="0" smtClean="0"/>
              <a:t>Guides: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The change in the dissociation constant of water with temperature means that a temperature recording will need to go with each pH measurement.</a:t>
            </a:r>
          </a:p>
          <a:p>
            <a:pPr marL="274320" indent="-274320" fontAlgn="auto">
              <a:spcAft>
                <a:spcPts val="0"/>
              </a:spcAft>
              <a:buClr>
                <a:schemeClr val="accent3"/>
              </a:buClr>
              <a:buFont typeface="Wingdings 2"/>
              <a:buChar char=""/>
              <a:defRPr/>
            </a:pPr>
            <a:r>
              <a:rPr lang="en-US" dirty="0" smtClean="0"/>
              <a:t>A true pH neutral point at 7 with no acid or base, pure water, only applies at 25 </a:t>
            </a:r>
            <a:r>
              <a:rPr lang="en-US" dirty="0" smtClean="0">
                <a:sym typeface="Symbol"/>
              </a:rPr>
              <a:t> C. For the same pure water, at 0 C the measured pH would be 7.47 and at 60 C would be 6.51. </a:t>
            </a:r>
          </a:p>
          <a:p>
            <a:pPr marL="274320" indent="-274320" fontAlgn="auto">
              <a:spcAft>
                <a:spcPts val="0"/>
              </a:spcAft>
              <a:buClr>
                <a:schemeClr val="accent3"/>
              </a:buClr>
              <a:buFont typeface="Wingdings 2"/>
              <a:buChar char=""/>
              <a:defRPr/>
            </a:pPr>
            <a:r>
              <a:rPr lang="en-US" dirty="0" smtClean="0"/>
              <a:t>Most pH measurement issues are due to fouled or poisoned electrolytes and a clogged reference junction. So, manufactures of pH electrodes spend a lot of effort to create and design electrodes that deal with those issues.</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pH</a:t>
            </a:r>
          </a:p>
        </p:txBody>
      </p:sp>
      <p:sp>
        <p:nvSpPr>
          <p:cNvPr id="36866" name="Content Placeholder 2"/>
          <p:cNvSpPr>
            <a:spLocks noGrp="1"/>
          </p:cNvSpPr>
          <p:nvPr>
            <p:ph idx="1"/>
          </p:nvPr>
        </p:nvSpPr>
        <p:spPr/>
        <p:txBody>
          <a:bodyPr/>
          <a:lstStyle/>
          <a:p>
            <a:r>
              <a:rPr lang="en-US" smtClean="0"/>
              <a:t>Guides:</a:t>
            </a:r>
          </a:p>
          <a:p>
            <a:endParaRPr lang="en-US" smtClean="0"/>
          </a:p>
          <a:p>
            <a:r>
              <a:rPr lang="en-US" smtClean="0"/>
              <a:t>Know that pH is measuring the hydrogen ion concentration altered by a combination of known and unknown effects of the meter and electrode. Calibration is the means to allow for these.</a:t>
            </a:r>
          </a:p>
          <a:p>
            <a:r>
              <a:rPr lang="en-US" smtClean="0"/>
              <a:t>The outer surface condition of the glass bulb is critical. The voltage measurement is between the two surfaces of the glass (sample solution side and conductor  of electrode side).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mtClean="0"/>
              <a:t>pH</a:t>
            </a:r>
          </a:p>
        </p:txBody>
      </p:sp>
      <p:sp>
        <p:nvSpPr>
          <p:cNvPr id="3"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US" dirty="0" smtClean="0"/>
              <a:t>Guides: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The electrode glass surface must come into equilibrium with the solution being measured.</a:t>
            </a:r>
          </a:p>
          <a:p>
            <a:pPr marL="274320" indent="-274320" fontAlgn="auto">
              <a:spcAft>
                <a:spcPts val="0"/>
              </a:spcAft>
              <a:buClr>
                <a:schemeClr val="accent3"/>
              </a:buClr>
              <a:buFont typeface="Wingdings 2"/>
              <a:buChar char=""/>
              <a:defRPr/>
            </a:pPr>
            <a:r>
              <a:rPr lang="en-US" dirty="0" smtClean="0"/>
              <a:t>Each glass membrane has an imperfection in its potential-generating nature (asymmetry potential). Calibration takes care of all if electrode is cared for.</a:t>
            </a:r>
          </a:p>
          <a:p>
            <a:pPr marL="274320" indent="-274320" fontAlgn="auto">
              <a:spcAft>
                <a:spcPts val="0"/>
              </a:spcAft>
              <a:buClr>
                <a:schemeClr val="accent3"/>
              </a:buClr>
              <a:buFont typeface="Wingdings 2"/>
              <a:buChar char=""/>
              <a:defRPr/>
            </a:pPr>
            <a:r>
              <a:rPr lang="en-US" dirty="0" smtClean="0"/>
              <a:t>One error of electrodes can be caused by light below 470 nm(is why they often have light-shielding – dark color and such). Silver metal exhibits photoelectric effect.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pH</a:t>
            </a:r>
          </a:p>
        </p:txBody>
      </p:sp>
      <p:sp>
        <p:nvSpPr>
          <p:cNvPr id="38914" name="Content Placeholder 2"/>
          <p:cNvSpPr>
            <a:spLocks noGrp="1"/>
          </p:cNvSpPr>
          <p:nvPr>
            <p:ph idx="1"/>
          </p:nvPr>
        </p:nvSpPr>
        <p:spPr/>
        <p:txBody>
          <a:bodyPr/>
          <a:lstStyle/>
          <a:p>
            <a:r>
              <a:rPr lang="en-US" smtClean="0"/>
              <a:t>Guides:</a:t>
            </a:r>
          </a:p>
          <a:p>
            <a:endParaRPr lang="en-US" smtClean="0"/>
          </a:p>
          <a:p>
            <a:r>
              <a:rPr lang="en-US" smtClean="0"/>
              <a:t>Reference electrode portion has a junction or double junction that can clog, particularly in protein solutions (double junctions help prevent this).</a:t>
            </a:r>
          </a:p>
          <a:p>
            <a:r>
              <a:rPr lang="en-US" smtClean="0"/>
              <a:t>Small currents can be induced from fluorescent lighting and AC motors and such.</a:t>
            </a:r>
          </a:p>
          <a:p>
            <a:r>
              <a:rPr lang="en-US" smtClean="0"/>
              <a:t>Do not let glass electrodes go dry. Several layers of water molecules form a hydration layer on the glass membrane before potentials stabilize. </a:t>
            </a:r>
          </a:p>
          <a:p>
            <a:endParaRPr lang="en-US" smtClean="0"/>
          </a:p>
          <a:p>
            <a:endParaRPr lang="en-US" smtClean="0"/>
          </a:p>
          <a:p>
            <a:endParaRPr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t>pH</a:t>
            </a:r>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Char char=""/>
              <a:defRPr/>
            </a:pPr>
            <a:r>
              <a:rPr lang="en-US" dirty="0" smtClean="0"/>
              <a:t>Guides: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Sealed electrodes should not be stored in DI water—Reason: the sample will accelerate the leaching of reference solution, which cannot be replaced.</a:t>
            </a:r>
          </a:p>
          <a:p>
            <a:pPr marL="274320" indent="-274320" fontAlgn="auto">
              <a:spcAft>
                <a:spcPts val="0"/>
              </a:spcAft>
              <a:buClr>
                <a:schemeClr val="accent3"/>
              </a:buClr>
              <a:buFont typeface="Wingdings 2"/>
              <a:buChar char=""/>
              <a:defRPr/>
            </a:pPr>
            <a:r>
              <a:rPr lang="en-US" dirty="0" smtClean="0"/>
              <a:t>Alkaline buffers will dissolved the glass and shorten electrode life (store according to manufacturer).</a:t>
            </a:r>
          </a:p>
          <a:p>
            <a:pPr marL="274320" indent="-274320" fontAlgn="auto">
              <a:spcAft>
                <a:spcPts val="0"/>
              </a:spcAft>
              <a:buClr>
                <a:schemeClr val="accent3"/>
              </a:buClr>
              <a:buFont typeface="Wingdings 2"/>
              <a:buChar char=""/>
              <a:defRPr/>
            </a:pPr>
            <a:r>
              <a:rPr lang="en-US" dirty="0" smtClean="0"/>
              <a:t>Static charges can be transferred to glass electrodes.</a:t>
            </a:r>
          </a:p>
          <a:p>
            <a:pPr marL="274320" indent="-274320" fontAlgn="auto">
              <a:spcAft>
                <a:spcPts val="0"/>
              </a:spcAft>
              <a:buClr>
                <a:schemeClr val="accent3"/>
              </a:buClr>
              <a:buFont typeface="Wingdings 2"/>
              <a:buChar char=""/>
              <a:defRPr/>
            </a:pPr>
            <a:r>
              <a:rPr lang="en-US" dirty="0" smtClean="0"/>
              <a:t>The pH buffers contain high concentrations of phosphate. Care must be taken during calibration to avoid leaving traces of buffer on equipment or at the workplace that could contaminate water samples.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t>Importance of pH</a:t>
            </a:r>
          </a:p>
        </p:txBody>
      </p:sp>
      <p:sp>
        <p:nvSpPr>
          <p:cNvPr id="40962" name="Content Placeholder 2"/>
          <p:cNvSpPr>
            <a:spLocks noGrp="1"/>
          </p:cNvSpPr>
          <p:nvPr>
            <p:ph idx="1"/>
          </p:nvPr>
        </p:nvSpPr>
        <p:spPr/>
        <p:txBody>
          <a:bodyPr/>
          <a:lstStyle/>
          <a:p>
            <a:endParaRPr lang="en-US" smtClean="0"/>
          </a:p>
          <a:p>
            <a:r>
              <a:rPr lang="en-US" smtClean="0"/>
              <a:t>pH affects solubility and biological availability of chemicals in water, including nutrients.</a:t>
            </a:r>
          </a:p>
          <a:p>
            <a:r>
              <a:rPr lang="en-US" smtClean="0"/>
              <a:t>pH affects life processes that require conditions within a certain range of pH.</a:t>
            </a:r>
          </a:p>
          <a:p>
            <a:r>
              <a:rPr lang="en-US" smtClean="0"/>
              <a:t>Certain compounds are more toxic at lower pHs (metals more soluble).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mtClean="0"/>
              <a:t>Total Residual Chlorine (TRC)</a:t>
            </a:r>
          </a:p>
        </p:txBody>
      </p:sp>
      <p:sp>
        <p:nvSpPr>
          <p:cNvPr id="41986" name="Content Placeholder 2"/>
          <p:cNvSpPr>
            <a:spLocks noGrp="1"/>
          </p:cNvSpPr>
          <p:nvPr>
            <p:ph idx="1"/>
          </p:nvPr>
        </p:nvSpPr>
        <p:spPr/>
        <p:txBody>
          <a:bodyPr/>
          <a:lstStyle/>
          <a:p>
            <a:endParaRPr lang="en-US" smtClean="0"/>
          </a:p>
          <a:p>
            <a:endParaRPr lang="en-US" smtClean="0"/>
          </a:p>
          <a:p>
            <a:r>
              <a:rPr lang="en-US" smtClean="0"/>
              <a:t>Field TRC measurements have a number of EPA-approved methods. Most common are DPD and amperometric methods discussed here.</a:t>
            </a:r>
          </a:p>
          <a:p>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t>Regulation</a:t>
            </a:r>
          </a:p>
        </p:txBody>
      </p:sp>
      <p:sp>
        <p:nvSpPr>
          <p:cNvPr id="15362" name="Content Placeholder 2"/>
          <p:cNvSpPr>
            <a:spLocks noGrp="1"/>
          </p:cNvSpPr>
          <p:nvPr>
            <p:ph idx="1"/>
          </p:nvPr>
        </p:nvSpPr>
        <p:spPr>
          <a:ln>
            <a:solidFill>
              <a:schemeClr val="accent1"/>
            </a:solidFill>
          </a:ln>
        </p:spPr>
        <p:txBody>
          <a:bodyPr/>
          <a:lstStyle/>
          <a:p>
            <a:endParaRPr lang="en-US" smtClean="0"/>
          </a:p>
          <a:p>
            <a:r>
              <a:rPr lang="en-US" smtClean="0"/>
              <a:t>DEQ Mission Statement:</a:t>
            </a:r>
          </a:p>
          <a:p>
            <a:r>
              <a:rPr lang="en-US" b="1" smtClean="0"/>
              <a:t>DEQ protects and enhances Virginia's environment, and promotes the health and well-being of the citizens of the Commonwealth</a:t>
            </a:r>
            <a:r>
              <a:rPr lang="en-US" smtClean="0"/>
              <a:t>.</a:t>
            </a:r>
          </a:p>
          <a:p>
            <a:r>
              <a:rPr lang="en-US" smtClean="0"/>
              <a:t>Over 5,000 people die worldwide everyday from drinking or bathing in water containing the same contaminants that are removed at wastewater treatment plants.</a:t>
            </a:r>
          </a:p>
          <a:p>
            <a:endParaRPr 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mtClean="0"/>
              <a:t>TRC</a:t>
            </a:r>
          </a:p>
        </p:txBody>
      </p:sp>
      <p:sp>
        <p:nvSpPr>
          <p:cNvPr id="43010" name="Content Placeholder 2"/>
          <p:cNvSpPr>
            <a:spLocks noGrp="1"/>
          </p:cNvSpPr>
          <p:nvPr>
            <p:ph idx="1"/>
          </p:nvPr>
        </p:nvSpPr>
        <p:spPr/>
        <p:txBody>
          <a:bodyPr/>
          <a:lstStyle/>
          <a:p>
            <a:r>
              <a:rPr lang="en-US" b="1" smtClean="0"/>
              <a:t>Amperometric direct </a:t>
            </a:r>
          </a:p>
          <a:p>
            <a:r>
              <a:rPr lang="en-US" smtClean="0"/>
              <a:t>SM 4500–Cl D–2000 </a:t>
            </a:r>
          </a:p>
          <a:p>
            <a:r>
              <a:rPr lang="en-US" smtClean="0"/>
              <a:t>ASTM D1253</a:t>
            </a:r>
          </a:p>
          <a:p>
            <a:r>
              <a:rPr lang="en-US" b="1" smtClean="0"/>
              <a:t>DPD–FAS</a:t>
            </a:r>
          </a:p>
          <a:p>
            <a:r>
              <a:rPr lang="en-US" smtClean="0"/>
              <a:t>SM 4500–Cl F–2000.</a:t>
            </a:r>
          </a:p>
          <a:p>
            <a:r>
              <a:rPr lang="en-US" b="1" smtClean="0"/>
              <a:t>Spectrophotometric, DPD </a:t>
            </a:r>
          </a:p>
          <a:p>
            <a:r>
              <a:rPr lang="en-US" smtClean="0"/>
              <a:t>SM 4500–Cl G–2000.</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smtClean="0"/>
              <a:t>TRC</a:t>
            </a:r>
          </a:p>
        </p:txBody>
      </p:sp>
      <p:sp>
        <p:nvSpPr>
          <p:cNvPr id="44034" name="Content Placeholder 2"/>
          <p:cNvSpPr>
            <a:spLocks noGrp="1"/>
          </p:cNvSpPr>
          <p:nvPr>
            <p:ph idx="1"/>
          </p:nvPr>
        </p:nvSpPr>
        <p:spPr/>
        <p:txBody>
          <a:bodyPr/>
          <a:lstStyle/>
          <a:p>
            <a:endParaRPr lang="en-US" smtClean="0"/>
          </a:p>
          <a:p>
            <a:endParaRPr lang="en-US" smtClean="0"/>
          </a:p>
          <a:p>
            <a:r>
              <a:rPr lang="en-US" smtClean="0"/>
              <a:t>Container - P, G</a:t>
            </a:r>
          </a:p>
          <a:p>
            <a:r>
              <a:rPr lang="en-US" smtClean="0"/>
              <a:t>Preservation - None required</a:t>
            </a:r>
          </a:p>
          <a:p>
            <a:r>
              <a:rPr lang="en-US" smtClean="0"/>
              <a:t>Maximum holding time - Analyze within 15 minutes.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t>TRC</a:t>
            </a:r>
          </a:p>
        </p:txBody>
      </p:sp>
      <p:sp>
        <p:nvSpPr>
          <p:cNvPr id="3" name="Content Placeholder 2"/>
          <p:cNvSpPr>
            <a:spLocks noGrp="1"/>
          </p:cNvSpPr>
          <p:nvPr>
            <p:ph idx="1"/>
          </p:nvPr>
        </p:nvSpPr>
        <p:spPr/>
        <p:txBody>
          <a:bodyPr>
            <a:normAutofit fontScale="70000" lnSpcReduction="20000"/>
          </a:bodyPr>
          <a:lstStyle/>
          <a:p>
            <a:pPr marL="274320" indent="-274320" fontAlgn="auto">
              <a:spcAft>
                <a:spcPts val="0"/>
              </a:spcAft>
              <a:buClr>
                <a:schemeClr val="accent3"/>
              </a:buClr>
              <a:buFont typeface="Wingdings 2"/>
              <a:buChar char=""/>
              <a:defRPr/>
            </a:pPr>
            <a:r>
              <a:rPr lang="en-US" sz="3400" dirty="0" smtClean="0"/>
              <a:t>Guides:</a:t>
            </a:r>
          </a:p>
          <a:p>
            <a:pPr marL="274320" indent="-274320" fontAlgn="auto">
              <a:spcAft>
                <a:spcPts val="0"/>
              </a:spcAft>
              <a:buClr>
                <a:schemeClr val="accent3"/>
              </a:buClr>
              <a:buFont typeface="Wingdings 2"/>
              <a:buChar char=""/>
              <a:defRPr/>
            </a:pPr>
            <a:endParaRPr lang="en-US" sz="3400" dirty="0" smtClean="0"/>
          </a:p>
          <a:p>
            <a:pPr marL="274320" indent="-274320" fontAlgn="auto">
              <a:spcAft>
                <a:spcPts val="0"/>
              </a:spcAft>
              <a:buClr>
                <a:schemeClr val="accent3"/>
              </a:buClr>
              <a:buFont typeface="Wingdings 2"/>
              <a:buChar char=""/>
              <a:defRPr/>
            </a:pPr>
            <a:r>
              <a:rPr lang="en-US" sz="3400" dirty="0" smtClean="0"/>
              <a:t>DPD method most widely used.</a:t>
            </a:r>
          </a:p>
          <a:p>
            <a:pPr marL="274320" indent="-274320" fontAlgn="auto">
              <a:spcAft>
                <a:spcPts val="0"/>
              </a:spcAft>
              <a:buClr>
                <a:schemeClr val="accent3"/>
              </a:buClr>
              <a:buFont typeface="Wingdings 2"/>
              <a:buChar char=""/>
              <a:defRPr/>
            </a:pPr>
            <a:r>
              <a:rPr lang="en-US" sz="3400" dirty="0" smtClean="0"/>
              <a:t>Protect DPD powder reagents from temperature extremes (keep between 50 – 70</a:t>
            </a:r>
            <a:r>
              <a:rPr lang="en-US" sz="3400" dirty="0" smtClean="0">
                <a:sym typeface="Symbol"/>
              </a:rPr>
              <a:t> F)</a:t>
            </a:r>
            <a:r>
              <a:rPr lang="en-US" sz="3400" dirty="0" smtClean="0"/>
              <a:t>.</a:t>
            </a:r>
          </a:p>
          <a:p>
            <a:pPr marL="274320" indent="-274320" fontAlgn="auto">
              <a:spcAft>
                <a:spcPts val="0"/>
              </a:spcAft>
              <a:buClr>
                <a:schemeClr val="accent3"/>
              </a:buClr>
              <a:buFont typeface="Wingdings 2"/>
              <a:buChar char=""/>
              <a:defRPr/>
            </a:pPr>
            <a:r>
              <a:rPr lang="en-US" sz="3400" dirty="0" smtClean="0"/>
              <a:t>Avoid excess agitation and exposure to sunlight when sampling.</a:t>
            </a:r>
          </a:p>
          <a:p>
            <a:pPr marL="274320" indent="-274320" fontAlgn="auto">
              <a:spcAft>
                <a:spcPts val="0"/>
              </a:spcAft>
              <a:buClr>
                <a:schemeClr val="accent3"/>
              </a:buClr>
              <a:buFont typeface="Wingdings 2"/>
              <a:buChar char=""/>
              <a:defRPr/>
            </a:pPr>
            <a:r>
              <a:rPr lang="en-US" sz="3400" dirty="0" smtClean="0"/>
              <a:t>Rinse sampler container with several volumes of sample before collection to help  eliminate any possible chlorine demand on the sample container.</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sz="1300" dirty="0" smtClean="0"/>
              <a:t>Source Chlorine Analysis Technical Information Series, Daniel L. Harp, – Booklet No. 17, HACH</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t>TRC</a:t>
            </a:r>
          </a:p>
        </p:txBody>
      </p:sp>
      <p:sp>
        <p:nvSpPr>
          <p:cNvPr id="46082" name="Content Placeholder 2"/>
          <p:cNvSpPr>
            <a:spLocks noGrp="1"/>
          </p:cNvSpPr>
          <p:nvPr>
            <p:ph idx="1"/>
          </p:nvPr>
        </p:nvSpPr>
        <p:spPr/>
        <p:txBody>
          <a:bodyPr/>
          <a:lstStyle/>
          <a:p>
            <a:r>
              <a:rPr lang="en-US" smtClean="0"/>
              <a:t>Guides:</a:t>
            </a:r>
          </a:p>
          <a:p>
            <a:endParaRPr lang="en-US" smtClean="0"/>
          </a:p>
          <a:p>
            <a:r>
              <a:rPr lang="en-US" smtClean="0"/>
              <a:t>Testing can have oxidizing agent interferences – chlorite, chlorate, bromine, oxidized manganese and such (most methods subject to interferences from turbidity, color, inorganic and organic compounds and sample buffer capacity.</a:t>
            </a:r>
          </a:p>
          <a:p>
            <a:r>
              <a:rPr lang="en-US" smtClean="0"/>
              <a:t>Photometer zeroing compensates for some color and turbidity. </a:t>
            </a:r>
          </a:p>
          <a:p>
            <a:r>
              <a:rPr lang="en-US" smtClean="0"/>
              <a:t>Check DPD reagent buffering capacity annually.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mtClean="0"/>
              <a:t>Temperature</a:t>
            </a:r>
          </a:p>
        </p:txBody>
      </p:sp>
      <p:sp>
        <p:nvSpPr>
          <p:cNvPr id="47106" name="Content Placeholder 2"/>
          <p:cNvSpPr>
            <a:spLocks noGrp="1"/>
          </p:cNvSpPr>
          <p:nvPr>
            <p:ph idx="1"/>
          </p:nvPr>
        </p:nvSpPr>
        <p:spPr/>
        <p:txBody>
          <a:bodyPr/>
          <a:lstStyle/>
          <a:p>
            <a:r>
              <a:rPr lang="en-US" b="1" smtClean="0"/>
              <a:t>Thermometric</a:t>
            </a:r>
          </a:p>
          <a:p>
            <a:r>
              <a:rPr lang="en-US" smtClean="0"/>
              <a:t>SM 2550 B–2000 </a:t>
            </a:r>
          </a:p>
          <a:p>
            <a:r>
              <a:rPr lang="en-US" smtClean="0"/>
              <a:t>USGS/AOAC/Other - See footnote.32</a:t>
            </a:r>
          </a:p>
          <a:p>
            <a:r>
              <a:rPr lang="en-US" smtClean="0"/>
              <a:t>(Footnote 32 ‘‘Water Temperature–Influential Factors, Field Measurement and Data Presentation,’’ Techniques of Water-Resources Investigations of the U.S. Geological Survey, Book 1, Chapter D1. 1975. USGS.)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smtClean="0"/>
              <a:t>Temperature</a:t>
            </a:r>
          </a:p>
        </p:txBody>
      </p:sp>
      <p:sp>
        <p:nvSpPr>
          <p:cNvPr id="48130" name="Content Placeholder 2"/>
          <p:cNvSpPr>
            <a:spLocks noGrp="1"/>
          </p:cNvSpPr>
          <p:nvPr>
            <p:ph idx="1"/>
          </p:nvPr>
        </p:nvSpPr>
        <p:spPr/>
        <p:txBody>
          <a:bodyPr/>
          <a:lstStyle/>
          <a:p>
            <a:endParaRPr lang="en-US" smtClean="0"/>
          </a:p>
          <a:p>
            <a:endParaRPr lang="en-US" smtClean="0"/>
          </a:p>
          <a:p>
            <a:r>
              <a:rPr lang="en-US" smtClean="0"/>
              <a:t>Container - P, FP, G </a:t>
            </a:r>
          </a:p>
          <a:p>
            <a:r>
              <a:rPr lang="en-US" smtClean="0"/>
              <a:t>Preservation - None required</a:t>
            </a:r>
          </a:p>
          <a:p>
            <a:r>
              <a:rPr lang="en-US" smtClean="0"/>
              <a:t>Maximum holding time - Analyze.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Temperature</a:t>
            </a:r>
          </a:p>
        </p:txBody>
      </p:sp>
      <p:sp>
        <p:nvSpPr>
          <p:cNvPr id="3" name="Content Placeholder 2"/>
          <p:cNvSpPr>
            <a:spLocks noGrp="1"/>
          </p:cNvSpPr>
          <p:nvPr>
            <p:ph idx="1"/>
          </p:nvPr>
        </p:nvSpPr>
        <p:spPr/>
        <p:txBody>
          <a:bodyPr>
            <a:normAutofit fontScale="85000" lnSpcReduction="10000"/>
          </a:bodyPr>
          <a:lstStyle/>
          <a:p>
            <a:pPr marL="274320" indent="-274320" fontAlgn="auto">
              <a:spcAft>
                <a:spcPts val="0"/>
              </a:spcAft>
              <a:buClr>
                <a:schemeClr val="accent3"/>
              </a:buClr>
              <a:buFont typeface="Wingdings 2"/>
              <a:buChar char=""/>
              <a:defRPr/>
            </a:pPr>
            <a:r>
              <a:rPr lang="en-US" dirty="0" smtClean="0"/>
              <a:t>Guides: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Many technologies exist to measure temperature. DEQ normally will see the liquid in glass thermometer, the </a:t>
            </a:r>
            <a:r>
              <a:rPr lang="en-US" dirty="0" err="1" smtClean="0"/>
              <a:t>thermistor</a:t>
            </a:r>
            <a:r>
              <a:rPr lang="en-US" dirty="0" smtClean="0"/>
              <a:t>, and the dial-type thermometers (bimetallic).</a:t>
            </a:r>
          </a:p>
          <a:p>
            <a:pPr marL="274320" indent="-274320" fontAlgn="auto">
              <a:spcAft>
                <a:spcPts val="0"/>
              </a:spcAft>
              <a:buClr>
                <a:schemeClr val="accent3"/>
              </a:buClr>
              <a:buFont typeface="Wingdings 2"/>
              <a:buChar char=""/>
              <a:defRPr/>
            </a:pPr>
            <a:r>
              <a:rPr lang="en-US" dirty="0" smtClean="0"/>
              <a:t>DEQ supports not using mercury thermometers for field testing.</a:t>
            </a:r>
          </a:p>
          <a:p>
            <a:pPr marL="274320" indent="-274320" fontAlgn="auto">
              <a:spcAft>
                <a:spcPts val="0"/>
              </a:spcAft>
              <a:buClr>
                <a:schemeClr val="accent3"/>
              </a:buClr>
              <a:buFont typeface="Wingdings 2"/>
              <a:buChar char=""/>
              <a:defRPr/>
            </a:pPr>
            <a:r>
              <a:rPr lang="en-US" dirty="0" smtClean="0"/>
              <a:t>Annual verifications or units purchased and being used within the expiration dates are needed. Verification is against an NIST-traceable thermometer over the operating range of the unit (multiple check temperatures), with records on site indicating the information with the reference thermometer certification and that that certification is up to date as well. </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mtClean="0"/>
              <a:t>Temperature</a:t>
            </a:r>
          </a:p>
        </p:txBody>
      </p:sp>
      <p:sp>
        <p:nvSpPr>
          <p:cNvPr id="50178" name="Content Placeholder 2"/>
          <p:cNvSpPr>
            <a:spLocks noGrp="1"/>
          </p:cNvSpPr>
          <p:nvPr>
            <p:ph idx="1"/>
          </p:nvPr>
        </p:nvSpPr>
        <p:spPr/>
        <p:txBody>
          <a:bodyPr/>
          <a:lstStyle/>
          <a:p>
            <a:r>
              <a:rPr lang="en-US" smtClean="0"/>
              <a:t>Guides:</a:t>
            </a:r>
          </a:p>
          <a:p>
            <a:endParaRPr lang="en-US" smtClean="0"/>
          </a:p>
          <a:p>
            <a:r>
              <a:rPr lang="en-US" smtClean="0"/>
              <a:t>Do not report held samples’ temperature as “effluent” temperature (common error). Analyze effluent temperature immediately and/or in situ.</a:t>
            </a:r>
          </a:p>
          <a:p>
            <a:r>
              <a:rPr lang="en-US" smtClean="0"/>
              <a:t>Common means of measurement is by an instrument that measures the temperature of itself, so no heat exchange should be occurring between the unit and the sample (needs to be stable).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Record Keeping – From the Permit-</a:t>
            </a:r>
            <a:endParaRPr lang="en-US" dirty="0"/>
          </a:p>
        </p:txBody>
      </p:sp>
      <p:sp>
        <p:nvSpPr>
          <p:cNvPr id="3" name="Content Placeholder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en-US" u="sng" dirty="0" smtClean="0"/>
              <a:t>Records</a:t>
            </a:r>
            <a:endParaRPr lang="en-US" dirty="0" smtClean="0"/>
          </a:p>
          <a:p>
            <a:pPr marL="274320" indent="-274320" fontAlgn="auto">
              <a:spcAft>
                <a:spcPts val="0"/>
              </a:spcAft>
              <a:buClr>
                <a:schemeClr val="accent3"/>
              </a:buClr>
              <a:buFont typeface="Wingdings 2"/>
              <a:buChar char=""/>
              <a:defRPr/>
            </a:pPr>
            <a:r>
              <a:rPr lang="en-US" dirty="0" smtClean="0"/>
              <a:t>Records of monitoring information shall include:</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The date, exact place, and time of sampling or measurements</a:t>
            </a:r>
          </a:p>
          <a:p>
            <a:pPr marL="274320" indent="-274320" fontAlgn="auto">
              <a:spcAft>
                <a:spcPts val="0"/>
              </a:spcAft>
              <a:buClr>
                <a:schemeClr val="accent3"/>
              </a:buClr>
              <a:buFont typeface="Wingdings 2"/>
              <a:buChar char=""/>
              <a:defRPr/>
            </a:pPr>
            <a:r>
              <a:rPr lang="en-US" dirty="0" smtClean="0"/>
              <a:t>The individual(s) who performed the sampling or measurements</a:t>
            </a:r>
          </a:p>
          <a:p>
            <a:pPr marL="274320" indent="-274320" fontAlgn="auto">
              <a:spcAft>
                <a:spcPts val="0"/>
              </a:spcAft>
              <a:buClr>
                <a:schemeClr val="accent3"/>
              </a:buClr>
              <a:buFont typeface="Wingdings 2"/>
              <a:buChar char=""/>
              <a:defRPr/>
            </a:pPr>
            <a:r>
              <a:rPr lang="en-US" dirty="0" smtClean="0"/>
              <a:t>The date(s) and time(s) analyses were performed</a:t>
            </a:r>
          </a:p>
          <a:p>
            <a:pPr marL="274320" indent="-274320" fontAlgn="auto">
              <a:spcAft>
                <a:spcPts val="0"/>
              </a:spcAft>
              <a:buClr>
                <a:schemeClr val="accent3"/>
              </a:buClr>
              <a:buFont typeface="Wingdings 2"/>
              <a:buChar char=""/>
              <a:defRPr/>
            </a:pPr>
            <a:r>
              <a:rPr lang="en-US" dirty="0" smtClean="0"/>
              <a:t>The individual(s) who performed the analyses</a:t>
            </a:r>
          </a:p>
          <a:p>
            <a:pPr marL="274320" indent="-274320" fontAlgn="auto">
              <a:spcAft>
                <a:spcPts val="0"/>
              </a:spcAft>
              <a:buClr>
                <a:schemeClr val="accent3"/>
              </a:buClr>
              <a:buFont typeface="Wingdings 2"/>
              <a:buChar char=""/>
              <a:defRPr/>
            </a:pPr>
            <a:r>
              <a:rPr lang="en-US" dirty="0" smtClean="0"/>
              <a:t>The analytical techniques or methods used; and</a:t>
            </a:r>
          </a:p>
          <a:p>
            <a:pPr marL="274320" indent="-274320" fontAlgn="auto">
              <a:spcAft>
                <a:spcPts val="0"/>
              </a:spcAft>
              <a:buClr>
                <a:schemeClr val="accent3"/>
              </a:buClr>
              <a:buFont typeface="Wingdings 2"/>
              <a:buChar char=""/>
              <a:defRPr/>
            </a:pPr>
            <a:r>
              <a:rPr lang="en-US" dirty="0" smtClean="0"/>
              <a:t>The results of such analyses.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smtClean="0"/>
              <a:t>Record Keeping</a:t>
            </a:r>
          </a:p>
        </p:txBody>
      </p:sp>
      <p:sp>
        <p:nvSpPr>
          <p:cNvPr id="52226" name="Content Placeholder 2"/>
          <p:cNvSpPr>
            <a:spLocks noGrp="1"/>
          </p:cNvSpPr>
          <p:nvPr>
            <p:ph idx="1"/>
          </p:nvPr>
        </p:nvSpPr>
        <p:spPr/>
        <p:txBody>
          <a:bodyPr/>
          <a:lstStyle/>
          <a:p>
            <a:r>
              <a:rPr lang="en-US" smtClean="0"/>
              <a:t>Guides:</a:t>
            </a:r>
          </a:p>
          <a:p>
            <a:endParaRPr lang="en-US" smtClean="0"/>
          </a:p>
          <a:p>
            <a:r>
              <a:rPr lang="en-US" smtClean="0"/>
              <a:t>The test method references on site should be up to date for all records (often see up-to-date references mixed with older ones – very commonly seen).</a:t>
            </a:r>
          </a:p>
          <a:p>
            <a:r>
              <a:rPr lang="en-US" b="1" smtClean="0"/>
              <a:t>E-documents are to be as accessible on site as would be hard-copy paper documents</a:t>
            </a:r>
            <a:r>
              <a:rPr lang="en-US"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Regulation</a:t>
            </a:r>
          </a:p>
        </p:txBody>
      </p:sp>
      <p:sp>
        <p:nvSpPr>
          <p:cNvPr id="16386" name="Content Placeholder 2"/>
          <p:cNvSpPr>
            <a:spLocks noGrp="1"/>
          </p:cNvSpPr>
          <p:nvPr>
            <p:ph idx="1"/>
          </p:nvPr>
        </p:nvSpPr>
        <p:spPr/>
        <p:txBody>
          <a:bodyPr/>
          <a:lstStyle/>
          <a:p>
            <a:r>
              <a:rPr lang="en-US" smtClean="0"/>
              <a:t>Clean water regulations accounted for benefits of up to $8 billion at a cost of $2.4 to $2.9 billion. Clean air regulations provided up to $163 billion in benefits, while costing taxpayers only about $21 billion. </a:t>
            </a:r>
          </a:p>
          <a:p>
            <a:r>
              <a:rPr lang="en-US" sz="1800" smtClean="0"/>
              <a:t>http://usgovinfo.about.com/library/weekly/aacost-benefit.htm</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smtClean="0"/>
              <a:t>Record Keeping</a:t>
            </a:r>
          </a:p>
        </p:txBody>
      </p:sp>
      <p:sp>
        <p:nvSpPr>
          <p:cNvPr id="3"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US" dirty="0" smtClean="0"/>
              <a:t>Guides:</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r>
              <a:rPr lang="en-US" dirty="0" smtClean="0"/>
              <a:t>Use no faulty field test equipment for permit-required monitoring records (temptation is to use it if can and then get it fixed later). Critical equipment should have spares available. If pH electrode reading too slow – do not use it to record a </a:t>
            </a:r>
            <a:r>
              <a:rPr lang="en-US" dirty="0" err="1" smtClean="0"/>
              <a:t>pH.</a:t>
            </a:r>
            <a:r>
              <a:rPr lang="en-US" dirty="0" smtClean="0"/>
              <a:t> If DPD reagent expired, do not use it (same with buffers). May be good past dates, but cannot know.</a:t>
            </a:r>
          </a:p>
          <a:p>
            <a:pPr marL="274320" indent="-274320" fontAlgn="auto">
              <a:spcAft>
                <a:spcPts val="0"/>
              </a:spcAft>
              <a:buClr>
                <a:schemeClr val="accent3"/>
              </a:buClr>
              <a:buFont typeface="Wingdings 2"/>
              <a:buChar char=""/>
              <a:defRPr/>
            </a:pPr>
            <a:r>
              <a:rPr lang="en-US" dirty="0" smtClean="0"/>
              <a:t>For recording errors – line through once and initial.</a:t>
            </a:r>
          </a:p>
          <a:p>
            <a:pPr marL="274320" indent="-274320" fontAlgn="auto">
              <a:spcAft>
                <a:spcPts val="0"/>
              </a:spcAft>
              <a:buClr>
                <a:schemeClr val="accent3"/>
              </a:buClr>
              <a:buFont typeface="Wingdings 2"/>
              <a:buChar char=""/>
              <a:defRPr/>
            </a:pPr>
            <a:r>
              <a:rPr lang="en-US" dirty="0" smtClean="0"/>
              <a:t>Use indelible ink for writing.</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smtClean="0"/>
              <a:t>Record Keeping</a:t>
            </a:r>
          </a:p>
        </p:txBody>
      </p:sp>
      <p:sp>
        <p:nvSpPr>
          <p:cNvPr id="54274" name="Content Placeholder 2"/>
          <p:cNvSpPr>
            <a:spLocks noGrp="1"/>
          </p:cNvSpPr>
          <p:nvPr>
            <p:ph idx="1"/>
          </p:nvPr>
        </p:nvSpPr>
        <p:spPr/>
        <p:txBody>
          <a:bodyPr/>
          <a:lstStyle/>
          <a:p>
            <a:r>
              <a:rPr lang="en-US" smtClean="0"/>
              <a:t>Guides:</a:t>
            </a:r>
          </a:p>
          <a:p>
            <a:endParaRPr lang="en-US" smtClean="0"/>
          </a:p>
          <a:p>
            <a:r>
              <a:rPr lang="en-US" smtClean="0"/>
              <a:t>Exact sample location is to be exact (correct in all details) - often see inexact location records.</a:t>
            </a:r>
          </a:p>
          <a:p>
            <a:r>
              <a:rPr lang="en-US" smtClean="0"/>
              <a:t>Keep separate sample times and analysis times (common problem) unless in situ.</a:t>
            </a:r>
          </a:p>
          <a:p>
            <a:r>
              <a:rPr lang="en-US" smtClean="0"/>
              <a:t>Thermistor verification check tags are often missing from meters and should not be (verification by name, the date, and any correction factors for tags).</a:t>
            </a:r>
          </a:p>
          <a:p>
            <a:endParaRPr 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smtClean="0"/>
              <a:t>Record Keeping</a:t>
            </a:r>
          </a:p>
        </p:txBody>
      </p:sp>
      <p:sp>
        <p:nvSpPr>
          <p:cNvPr id="55298" name="Content Placeholder 2"/>
          <p:cNvSpPr>
            <a:spLocks noGrp="1"/>
          </p:cNvSpPr>
          <p:nvPr>
            <p:ph idx="1"/>
          </p:nvPr>
        </p:nvSpPr>
        <p:spPr/>
        <p:txBody>
          <a:bodyPr/>
          <a:lstStyle/>
          <a:p>
            <a:r>
              <a:rPr lang="en-US" smtClean="0"/>
              <a:t>Guides:</a:t>
            </a:r>
          </a:p>
          <a:p>
            <a:endParaRPr lang="en-US" smtClean="0"/>
          </a:p>
          <a:p>
            <a:r>
              <a:rPr lang="en-US" smtClean="0"/>
              <a:t>Detailed field equipment maintenance records are important for a number of reasons – help preserve assets - in an enforcement action they may become critical.</a:t>
            </a:r>
          </a:p>
          <a:p>
            <a:r>
              <a:rPr lang="en-US" smtClean="0"/>
              <a:t>The wastewater field involves discharging toward neighboring properties. YOU ARE NOT ALONE.</a:t>
            </a:r>
          </a:p>
          <a:p>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smtClean="0"/>
              <a:t>Record Keeping</a:t>
            </a:r>
          </a:p>
        </p:txBody>
      </p:sp>
      <p:sp>
        <p:nvSpPr>
          <p:cNvPr id="56322" name="Content Placeholder 2"/>
          <p:cNvSpPr>
            <a:spLocks noGrp="1"/>
          </p:cNvSpPr>
          <p:nvPr>
            <p:ph idx="1"/>
          </p:nvPr>
        </p:nvSpPr>
        <p:spPr/>
        <p:txBody>
          <a:bodyPr/>
          <a:lstStyle/>
          <a:p>
            <a:r>
              <a:rPr lang="en-US" smtClean="0"/>
              <a:t>Guide (IMPORTANT):</a:t>
            </a:r>
          </a:p>
          <a:p>
            <a:endParaRPr lang="en-US" smtClean="0"/>
          </a:p>
          <a:p>
            <a:r>
              <a:rPr lang="en-US" smtClean="0"/>
              <a:t>Keep accurate records. Plant conditions can change rapidly. </a:t>
            </a:r>
          </a:p>
          <a:p>
            <a:r>
              <a:rPr lang="en-US" smtClean="0"/>
              <a:t>Do not try to write a book in a 1 mm X 1 mm form space, or a book all on one page.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smtClean="0"/>
              <a:t>Record Keeping</a:t>
            </a:r>
          </a:p>
        </p:txBody>
      </p:sp>
      <p:sp>
        <p:nvSpPr>
          <p:cNvPr id="57346" name="Content Placeholder 2"/>
          <p:cNvSpPr>
            <a:spLocks noGrp="1"/>
          </p:cNvSpPr>
          <p:nvPr>
            <p:ph idx="1"/>
          </p:nvPr>
        </p:nvSpPr>
        <p:spPr/>
        <p:txBody>
          <a:bodyPr/>
          <a:lstStyle/>
          <a:p>
            <a:r>
              <a:rPr lang="en-US" smtClean="0"/>
              <a:t>Guides:</a:t>
            </a:r>
          </a:p>
          <a:p>
            <a:endParaRPr lang="en-US" smtClean="0"/>
          </a:p>
          <a:p>
            <a:r>
              <a:rPr lang="en-US" smtClean="0"/>
              <a:t>When a letter of explanation is required for an exceedance, and the cause of a problem is not known, often the permittee states the result must have been a sampling or analysis error.</a:t>
            </a:r>
          </a:p>
          <a:p>
            <a:r>
              <a:rPr lang="en-US" smtClean="0"/>
              <a:t>Another cause or two might be – using this reasoning – an unknown substance discharged, temporarily affecting the result, or an unknown interferent with the test may have discharged temporarily.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smtClean="0"/>
              <a:t>Record Keeping</a:t>
            </a:r>
          </a:p>
        </p:txBody>
      </p:sp>
      <p:sp>
        <p:nvSpPr>
          <p:cNvPr id="58370" name="Content Placeholder 2"/>
          <p:cNvSpPr>
            <a:spLocks noGrp="1"/>
          </p:cNvSpPr>
          <p:nvPr>
            <p:ph idx="1"/>
          </p:nvPr>
        </p:nvSpPr>
        <p:spPr/>
        <p:txBody>
          <a:bodyPr/>
          <a:lstStyle/>
          <a:p>
            <a:r>
              <a:rPr lang="en-US" smtClean="0"/>
              <a:t>Guides</a:t>
            </a:r>
          </a:p>
          <a:p>
            <a:endParaRPr lang="en-US" smtClean="0"/>
          </a:p>
          <a:p>
            <a:r>
              <a:rPr lang="en-US" smtClean="0"/>
              <a:t>Keep an up-to-date O &amp; M Manual on site for field testing information. </a:t>
            </a:r>
          </a:p>
          <a:p>
            <a:r>
              <a:rPr lang="en-US" smtClean="0"/>
              <a:t>What records the manual states are suggested to be kept and what actually are kept can be world’s apart. Test methods often out of date, and equipment used out of date.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smtClean="0"/>
              <a:t>Record Keeping </a:t>
            </a:r>
          </a:p>
        </p:txBody>
      </p:sp>
      <p:sp>
        <p:nvSpPr>
          <p:cNvPr id="59394" name="Content Placeholder 2"/>
          <p:cNvSpPr>
            <a:spLocks noGrp="1"/>
          </p:cNvSpPr>
          <p:nvPr>
            <p:ph idx="1"/>
          </p:nvPr>
        </p:nvSpPr>
        <p:spPr/>
        <p:txBody>
          <a:bodyPr/>
          <a:lstStyle/>
          <a:p>
            <a:r>
              <a:rPr lang="en-US" smtClean="0"/>
              <a:t>Guide:</a:t>
            </a:r>
          </a:p>
          <a:p>
            <a:endParaRPr lang="en-US" smtClean="0"/>
          </a:p>
          <a:p>
            <a:r>
              <a:rPr lang="en-US" smtClean="0"/>
              <a:t>If a problem occurs and a helpful record keeping was found insufficient for any reason, start keeping it. </a:t>
            </a:r>
          </a:p>
          <a:p>
            <a:r>
              <a:rPr lang="en-US" smtClean="0"/>
              <a:t>Case-specific record keeping can be GREAT for you (e.g., spare meter operations check).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Regulation</a:t>
            </a:r>
          </a:p>
        </p:txBody>
      </p:sp>
      <p:sp>
        <p:nvSpPr>
          <p:cNvPr id="17410" name="Content Placeholder 2"/>
          <p:cNvSpPr>
            <a:spLocks noGrp="1"/>
          </p:cNvSpPr>
          <p:nvPr>
            <p:ph idx="1"/>
          </p:nvPr>
        </p:nvSpPr>
        <p:spPr/>
        <p:txBody>
          <a:bodyPr/>
          <a:lstStyle/>
          <a:p>
            <a:r>
              <a:rPr lang="en-US" sz="3200" smtClean="0"/>
              <a:t>Bureaucratic red tape, the difficulty of finding information, lengthy training in regulatory requirements, having to constantly revisit changing regulatory policy, and haphazard enforcement of the rules may be an immediate concern but…</a:t>
            </a:r>
          </a:p>
          <a:p>
            <a:endParaRPr lang="en-US" smtClean="0"/>
          </a:p>
          <a:p>
            <a:r>
              <a:rPr lang="en-US" smtClean="0"/>
              <a:t>  </a:t>
            </a:r>
            <a:r>
              <a:rPr lang="en-US" u="sng" smtClean="0">
                <a:hlinkClick r:id="rId2"/>
              </a:rPr>
              <a:t>http://www.berr.gov.uk/files/file53236.pdf</a:t>
            </a:r>
            <a:endParaRPr lang="en-US" smtClean="0"/>
          </a:p>
          <a:p>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Regulation</a:t>
            </a:r>
          </a:p>
        </p:txBody>
      </p:sp>
      <p:sp>
        <p:nvSpPr>
          <p:cNvPr id="18434" name="Content Placeholder 2"/>
          <p:cNvSpPr>
            <a:spLocks noGrp="1"/>
          </p:cNvSpPr>
          <p:nvPr>
            <p:ph idx="1"/>
          </p:nvPr>
        </p:nvSpPr>
        <p:spPr/>
        <p:txBody>
          <a:bodyPr/>
          <a:lstStyle/>
          <a:p>
            <a:r>
              <a:rPr lang="en-US" smtClean="0"/>
              <a:t>You have a stronger, fuller, more aware understanding of regulation than average and can see that…</a:t>
            </a:r>
          </a:p>
          <a:p>
            <a:r>
              <a:rPr lang="en-US" smtClean="0"/>
              <a:t>Your efforts support living in a clean and healthy Virginia environment, benefitting your family and avoiding health risks for you and others around you. </a:t>
            </a:r>
          </a:p>
          <a:p>
            <a:endParaRPr lang="en-US" smtClean="0"/>
          </a:p>
          <a:p>
            <a:r>
              <a:rPr lang="en-US" smtClean="0"/>
              <a:t>You can help others understand this.</a:t>
            </a:r>
          </a:p>
          <a:p>
            <a:endParaRPr lang="en-US" smtClean="0"/>
          </a:p>
          <a:p>
            <a:endParaRPr lang="en-US" smtClean="0"/>
          </a:p>
          <a:p>
            <a:endParaRPr lang="en-US" smtClean="0"/>
          </a:p>
          <a:p>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Regulation</a:t>
            </a:r>
          </a:p>
        </p:txBody>
      </p:sp>
      <p:sp>
        <p:nvSpPr>
          <p:cNvPr id="19458" name="Content Placeholder 2"/>
          <p:cNvSpPr>
            <a:spLocks noGrp="1"/>
          </p:cNvSpPr>
          <p:nvPr>
            <p:ph idx="1"/>
          </p:nvPr>
        </p:nvSpPr>
        <p:spPr/>
        <p:txBody>
          <a:bodyPr/>
          <a:lstStyle/>
          <a:p>
            <a:endParaRPr lang="en-US" smtClean="0"/>
          </a:p>
          <a:p>
            <a:r>
              <a:rPr lang="en-US" smtClean="0"/>
              <a:t>Testing is intended to be “reliable, uniform, and accurate.” (SM, Preface)</a:t>
            </a:r>
          </a:p>
          <a:p>
            <a:r>
              <a:rPr lang="en-US" smtClean="0"/>
              <a:t>We are considering “field testing and measurement” of water at the site where the sample was taken or nearby, not testing and measurement performed in an environmental laboratory. Analysis is immediately or within 15 minutes holding time maximum.</a:t>
            </a:r>
          </a:p>
          <a:p>
            <a:r>
              <a:rPr lang="en-US" smtClean="0"/>
              <a:t>“Field testing” term originated in testing military equipment under field conditions.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Field Testing</a:t>
            </a:r>
          </a:p>
        </p:txBody>
      </p:sp>
      <p:sp>
        <p:nvSpPr>
          <p:cNvPr id="20482" name="Content Placeholder 2"/>
          <p:cNvSpPr>
            <a:spLocks noGrp="1"/>
          </p:cNvSpPr>
          <p:nvPr>
            <p:ph idx="1"/>
          </p:nvPr>
        </p:nvSpPr>
        <p:spPr/>
        <p:txBody>
          <a:bodyPr/>
          <a:lstStyle/>
          <a:p>
            <a:r>
              <a:rPr lang="en-US" smtClean="0"/>
              <a:t>Characteristics of the parameter dictate the equipment design and sampling (grab or in situ).</a:t>
            </a:r>
          </a:p>
          <a:p>
            <a:r>
              <a:rPr lang="en-US" smtClean="0"/>
              <a:t>The ideal design could obtain the same result from any such instrument of a test of a sample anywhere, every time. No ideal instrument exists.</a:t>
            </a:r>
          </a:p>
          <a:p>
            <a:r>
              <a:rPr lang="en-US" smtClean="0"/>
              <a:t>We do our best (hence method regulation, choices, and lots of care, and the dynamics of improvements).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Field Test – Be Aware of Individual Variables </a:t>
            </a:r>
            <a:endParaRPr lang="en-US" dirty="0"/>
          </a:p>
        </p:txBody>
      </p:sp>
      <p:sp>
        <p:nvSpPr>
          <p:cNvPr id="21506" name="Content Placeholder 2"/>
          <p:cNvSpPr>
            <a:spLocks noGrp="1"/>
          </p:cNvSpPr>
          <p:nvPr>
            <p:ph idx="1"/>
          </p:nvPr>
        </p:nvSpPr>
        <p:spPr/>
        <p:txBody>
          <a:bodyPr/>
          <a:lstStyle/>
          <a:p>
            <a:r>
              <a:rPr lang="en-US" smtClean="0"/>
              <a:t>Example - a simple contact sensor like a </a:t>
            </a:r>
            <a:r>
              <a:rPr lang="en-US" b="1" smtClean="0"/>
              <a:t>thermistor</a:t>
            </a:r>
            <a:r>
              <a:rPr lang="en-US" smtClean="0"/>
              <a:t> for temperature (or liquid in glass or thermocouples and such):</a:t>
            </a:r>
          </a:p>
          <a:p>
            <a:r>
              <a:rPr lang="en-US" smtClean="0"/>
              <a:t>Measures its own temperature, so must be in </a:t>
            </a:r>
            <a:r>
              <a:rPr lang="en-US" b="1" smtClean="0"/>
              <a:t>equilibrium</a:t>
            </a:r>
            <a:r>
              <a:rPr lang="en-US" smtClean="0"/>
              <a:t> with the media it is contacting (water – no heat flow between them)</a:t>
            </a:r>
          </a:p>
          <a:p>
            <a:r>
              <a:rPr lang="en-US" smtClean="0"/>
              <a:t>Electrical properties are important (resistance, current – THERMal resISTOR)</a:t>
            </a:r>
          </a:p>
          <a:p>
            <a:r>
              <a:rPr lang="en-US" smtClean="0"/>
              <a:t>Water is dynamic with lots of possible variations in temperature (surface, depth, aeration, movement) </a:t>
            </a:r>
          </a:p>
          <a:p>
            <a:endParaRPr lang="en-US"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799</TotalTime>
  <Words>2348</Words>
  <Application>Microsoft Office PowerPoint</Application>
  <PresentationFormat>On-screen Show (4:3)</PresentationFormat>
  <Paragraphs>280</Paragraphs>
  <Slides>46</Slides>
  <Notes>0</Notes>
  <HiddenSlides>0</HiddenSlides>
  <MMClips>0</MMClips>
  <ScaleCrop>false</ScaleCrop>
  <HeadingPairs>
    <vt:vector size="6" baseType="variant">
      <vt:variant>
        <vt:lpstr>Fonts Used</vt:lpstr>
      </vt:variant>
      <vt:variant>
        <vt:i4>5</vt:i4>
      </vt:variant>
      <vt:variant>
        <vt:lpstr>Design Template</vt:lpstr>
      </vt:variant>
      <vt:variant>
        <vt:i4>4</vt:i4>
      </vt:variant>
      <vt:variant>
        <vt:lpstr>Slide Titles</vt:lpstr>
      </vt:variant>
      <vt:variant>
        <vt:i4>46</vt:i4>
      </vt:variant>
    </vt:vector>
  </HeadingPairs>
  <TitlesOfParts>
    <vt:vector size="55" baseType="lpstr">
      <vt:lpstr>Constantia</vt:lpstr>
      <vt:lpstr>Arial</vt:lpstr>
      <vt:lpstr>Calibri</vt:lpstr>
      <vt:lpstr>Wingdings 2</vt:lpstr>
      <vt:lpstr>Symbol</vt:lpstr>
      <vt:lpstr>Flow</vt:lpstr>
      <vt:lpstr>Flow</vt:lpstr>
      <vt:lpstr>Flow</vt:lpstr>
      <vt:lpstr>Flow</vt:lpstr>
      <vt:lpstr>Slide 1</vt:lpstr>
      <vt:lpstr>List of Field Parameters</vt:lpstr>
      <vt:lpstr>Regulation</vt:lpstr>
      <vt:lpstr>Regulation</vt:lpstr>
      <vt:lpstr>Regulation</vt:lpstr>
      <vt:lpstr>Regulation</vt:lpstr>
      <vt:lpstr>Regulation</vt:lpstr>
      <vt:lpstr>Field Testing</vt:lpstr>
      <vt:lpstr>Field Test – Be Aware of Individual Variables </vt:lpstr>
      <vt:lpstr>Field Testing – Four Basics</vt:lpstr>
      <vt:lpstr>Field Testing – You Know….</vt:lpstr>
      <vt:lpstr>Field Testing</vt:lpstr>
      <vt:lpstr>Dissolved Oxygen</vt:lpstr>
      <vt:lpstr>Dissolved Oxygen</vt:lpstr>
      <vt:lpstr>Dissolved Oxygen</vt:lpstr>
      <vt:lpstr>Dissolved Oxygen</vt:lpstr>
      <vt:lpstr>Dissolved Oxygen</vt:lpstr>
      <vt:lpstr>Dissolved oxygen</vt:lpstr>
      <vt:lpstr>Importance of D.O.</vt:lpstr>
      <vt:lpstr>pH</vt:lpstr>
      <vt:lpstr>pH</vt:lpstr>
      <vt:lpstr>pH</vt:lpstr>
      <vt:lpstr>pH</vt:lpstr>
      <vt:lpstr>pH</vt:lpstr>
      <vt:lpstr>pH</vt:lpstr>
      <vt:lpstr>pH</vt:lpstr>
      <vt:lpstr>pH</vt:lpstr>
      <vt:lpstr>Importance of pH</vt:lpstr>
      <vt:lpstr>Total Residual Chlorine (TRC)</vt:lpstr>
      <vt:lpstr>TRC</vt:lpstr>
      <vt:lpstr>TRC</vt:lpstr>
      <vt:lpstr>TRC</vt:lpstr>
      <vt:lpstr>TRC</vt:lpstr>
      <vt:lpstr>Temperature</vt:lpstr>
      <vt:lpstr>Temperature</vt:lpstr>
      <vt:lpstr>Temperature</vt:lpstr>
      <vt:lpstr>Temperature</vt:lpstr>
      <vt:lpstr>Record Keeping – From the Permit-</vt:lpstr>
      <vt:lpstr>Record Keeping</vt:lpstr>
      <vt:lpstr>Record Keeping</vt:lpstr>
      <vt:lpstr>Record Keeping</vt:lpstr>
      <vt:lpstr>Record Keeping</vt:lpstr>
      <vt:lpstr>Record Keeping</vt:lpstr>
      <vt:lpstr>Record Keeping</vt:lpstr>
      <vt:lpstr>Record Keeping</vt:lpstr>
      <vt:lpstr>Record Keeping </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Field Parameters</dc:title>
  <dc:creator>William George Maddox</dc:creator>
  <cp:lastModifiedBy>strimble</cp:lastModifiedBy>
  <cp:revision>126</cp:revision>
  <dcterms:created xsi:type="dcterms:W3CDTF">2013-11-06T13:48:07Z</dcterms:created>
  <dcterms:modified xsi:type="dcterms:W3CDTF">2013-12-12T21:14:40Z</dcterms:modified>
</cp:coreProperties>
</file>